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58" r:id="rId4"/>
    <p:sldId id="270" r:id="rId5"/>
    <p:sldId id="259" r:id="rId6"/>
    <p:sldId id="261" r:id="rId7"/>
    <p:sldId id="271" r:id="rId8"/>
    <p:sldId id="272" r:id="rId9"/>
    <p:sldId id="273" r:id="rId10"/>
    <p:sldId id="285" r:id="rId11"/>
    <p:sldId id="286" r:id="rId12"/>
    <p:sldId id="287" r:id="rId13"/>
    <p:sldId id="288" r:id="rId14"/>
    <p:sldId id="275" r:id="rId15"/>
    <p:sldId id="276" r:id="rId16"/>
    <p:sldId id="277" r:id="rId17"/>
    <p:sldId id="284" r:id="rId18"/>
    <p:sldId id="278" r:id="rId19"/>
    <p:sldId id="260" r:id="rId20"/>
    <p:sldId id="263" r:id="rId21"/>
    <p:sldId id="290" r:id="rId22"/>
    <p:sldId id="291" r:id="rId23"/>
    <p:sldId id="281" r:id="rId24"/>
    <p:sldId id="282" r:id="rId25"/>
    <p:sldId id="283" r:id="rId26"/>
    <p:sldId id="289" r:id="rId27"/>
    <p:sldId id="266" r:id="rId28"/>
    <p:sldId id="267" r:id="rId29"/>
  </p:sldIdLst>
  <p:sldSz cx="18288000" cy="10287000"/>
  <p:notesSz cx="6858000" cy="9144000"/>
  <p:embeddedFontLst>
    <p:embeddedFont>
      <p:font typeface="Aptos Narrow" panose="020B0004020202020204" pitchFamily="34" charset="0"/>
      <p:regular r:id="rId31"/>
      <p:bold r:id="rId32"/>
      <p:italic r:id="rId33"/>
      <p:boldItalic r:id="rId34"/>
    </p:embeddedFont>
    <p:embeddedFont>
      <p:font typeface="Cormorant Garamond Bold Italics" panose="020B0604020202020204" charset="0"/>
      <p:regular r:id="rId35"/>
    </p:embeddedFont>
    <p:embeddedFont>
      <p:font typeface="Quicksand" panose="020B0604020202020204" charset="0"/>
      <p:regular r:id="rId36"/>
    </p:embeddedFont>
    <p:embeddedFont>
      <p:font typeface="Quicksand Bold" panose="020B0604020202020204" charset="0"/>
      <p:regular r:id="rId37"/>
    </p:embeddedFont>
    <p:embeddedFont>
      <p:font typeface="Segoe UI Black" panose="020B0A02040204020203" pitchFamily="34" charset="0"/>
      <p:bold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1EBDF34-6946-4B7D-A3E4-EF31947A693D}">
          <p14:sldIdLst>
            <p14:sldId id="256"/>
            <p14:sldId id="257"/>
            <p14:sldId id="258"/>
            <p14:sldId id="270"/>
            <p14:sldId id="259"/>
            <p14:sldId id="261"/>
            <p14:sldId id="271"/>
            <p14:sldId id="272"/>
            <p14:sldId id="273"/>
            <p14:sldId id="285"/>
            <p14:sldId id="286"/>
            <p14:sldId id="287"/>
            <p14:sldId id="288"/>
          </p14:sldIdLst>
        </p14:section>
        <p14:section name="EDA" id="{15B23D13-62F5-433C-AC46-11884F15C1DF}">
          <p14:sldIdLst>
            <p14:sldId id="275"/>
            <p14:sldId id="276"/>
            <p14:sldId id="277"/>
            <p14:sldId id="284"/>
            <p14:sldId id="278"/>
            <p14:sldId id="260"/>
          </p14:sldIdLst>
        </p14:section>
        <p14:section name="Modelisation" id="{ACB1708F-BF42-42AB-A630-66C8E3C3DC18}">
          <p14:sldIdLst>
            <p14:sldId id="263"/>
            <p14:sldId id="290"/>
            <p14:sldId id="291"/>
            <p14:sldId id="281"/>
            <p14:sldId id="282"/>
            <p14:sldId id="283"/>
            <p14:sldId id="289"/>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94622" autoAdjust="0"/>
  </p:normalViewPr>
  <p:slideViewPr>
    <p:cSldViewPr>
      <p:cViewPr>
        <p:scale>
          <a:sx n="26" d="100"/>
          <a:sy n="26" d="100"/>
        </p:scale>
        <p:origin x="1932"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53362-660F-408A-8E5F-922599228A67}" type="datetimeFigureOut">
              <a:rPr lang="fr-FR" smtClean="0"/>
              <a:t>20/12/2024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5834A-6DEF-433B-99A6-31A916A46473}" type="slidenum">
              <a:rPr lang="fr-FR" smtClean="0"/>
              <a:t>‹N°›</a:t>
            </a:fld>
            <a:endParaRPr lang="fr-FR"/>
          </a:p>
        </p:txBody>
      </p:sp>
    </p:spTree>
    <p:extLst>
      <p:ext uri="{BB962C8B-B14F-4D97-AF65-F5344CB8AC3E}">
        <p14:creationId xmlns:p14="http://schemas.microsoft.com/office/powerpoint/2010/main" val="4042653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solidFill>
                  <a:srgbClr val="0F4662"/>
                </a:solidFill>
                <a:latin typeface="Quicksand"/>
                <a:ea typeface="Quicksand"/>
                <a:cs typeface="Quicksand"/>
                <a:sym typeface="Quicksand"/>
              </a:rPr>
              <a:t>Cette présentation mettra en lumière notre méthodologie, nos résultats et les recommandations qui permettront à </a:t>
            </a:r>
            <a:r>
              <a:rPr lang="fr-FR" sz="1200" dirty="0" err="1">
                <a:solidFill>
                  <a:srgbClr val="0F4662"/>
                </a:solidFill>
                <a:latin typeface="Quicksand"/>
                <a:ea typeface="Quicksand"/>
                <a:cs typeface="Quicksand"/>
                <a:sym typeface="Quicksand"/>
              </a:rPr>
              <a:t>Favorita</a:t>
            </a:r>
            <a:r>
              <a:rPr lang="fr-FR" sz="1200" dirty="0">
                <a:solidFill>
                  <a:srgbClr val="0F4662"/>
                </a:solidFill>
                <a:latin typeface="Quicksand"/>
                <a:ea typeface="Quicksand"/>
                <a:cs typeface="Quicksand"/>
                <a:sym typeface="Quicksand"/>
              </a:rPr>
              <a:t> de maximiser son efficacité et ses revenus.</a:t>
            </a:r>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4</a:t>
            </a:fld>
            <a:endParaRPr lang="fr-FR"/>
          </a:p>
        </p:txBody>
      </p:sp>
    </p:spTree>
    <p:extLst>
      <p:ext uri="{BB962C8B-B14F-4D97-AF65-F5344CB8AC3E}">
        <p14:creationId xmlns:p14="http://schemas.microsoft.com/office/powerpoint/2010/main" val="71107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10</a:t>
            </a:fld>
            <a:endParaRPr lang="fr-FR"/>
          </a:p>
        </p:txBody>
      </p:sp>
    </p:spTree>
    <p:extLst>
      <p:ext uri="{BB962C8B-B14F-4D97-AF65-F5344CB8AC3E}">
        <p14:creationId xmlns:p14="http://schemas.microsoft.com/office/powerpoint/2010/main" val="45935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14</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a:t>
            </a:r>
            <a:r>
              <a:rPr lang="fr-FR" sz="1200" dirty="0">
                <a:solidFill>
                  <a:srgbClr val="0F4662"/>
                </a:solidFill>
                <a:latin typeface="Quicksand"/>
                <a:ea typeface="Quicksand"/>
                <a:cs typeface="Quicksand"/>
                <a:sym typeface="Quicksand"/>
              </a:rPr>
              <a:t>Cette approche nous permet de centraliser toutes les informations provenant de sources variées en un seul ensemble cohérent</a:t>
            </a:r>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19</a:t>
            </a:fld>
            <a:endParaRPr lang="fr-FR"/>
          </a:p>
        </p:txBody>
      </p:sp>
    </p:spTree>
    <p:extLst>
      <p:ext uri="{BB962C8B-B14F-4D97-AF65-F5344CB8AC3E}">
        <p14:creationId xmlns:p14="http://schemas.microsoft.com/office/powerpoint/2010/main" val="3165522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23</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25</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1303020" y="576072"/>
            <a:ext cx="16116300" cy="1299972"/>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1303020" y="2098548"/>
            <a:ext cx="16116300" cy="7392924"/>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1461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6.png"/><Relationship Id="rId3" Type="http://schemas.openxmlformats.org/officeDocument/2006/relationships/tags" Target="../tags/tag4.xml"/><Relationship Id="rId7" Type="http://schemas.openxmlformats.org/officeDocument/2006/relationships/image" Target="../media/image14.emf"/><Relationship Id="rId12" Type="http://schemas.openxmlformats.org/officeDocument/2006/relationships/slide" Target="slide16.xml"/><Relationship Id="rId2" Type="http://schemas.openxmlformats.org/officeDocument/2006/relationships/tags" Target="../tags/tag3.xml"/><Relationship Id="rId16" Type="http://schemas.openxmlformats.org/officeDocument/2006/relationships/image" Target="../media/image170.png"/><Relationship Id="rId1" Type="http://schemas.openxmlformats.org/officeDocument/2006/relationships/tags" Target="../tags/tag2.xml"/><Relationship Id="rId6" Type="http://schemas.openxmlformats.org/officeDocument/2006/relationships/oleObject" Target="../embeddings/oleObject1.bin"/><Relationship Id="rId11" Type="http://schemas.openxmlformats.org/officeDocument/2006/relationships/image" Target="../media/image16.png"/><Relationship Id="rId5" Type="http://schemas.openxmlformats.org/officeDocument/2006/relationships/notesSlide" Target="../notesSlides/notesSlide3.xml"/><Relationship Id="rId15" Type="http://schemas.openxmlformats.org/officeDocument/2006/relationships/slide" Target="slide18.xml"/><Relationship Id="rId10" Type="http://schemas.openxmlformats.org/officeDocument/2006/relationships/image" Target="../media/image15.png"/><Relationship Id="rId4" Type="http://schemas.openxmlformats.org/officeDocument/2006/relationships/slideLayout" Target="../slideLayouts/slideLayout12.xml"/><Relationship Id="rId9" Type="http://schemas.openxmlformats.org/officeDocument/2006/relationships/slide" Target="slide15.xml"/><Relationship Id="rId1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9.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27.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4.emf"/><Relationship Id="rId5" Type="http://schemas.openxmlformats.org/officeDocument/2006/relationships/oleObject" Target="../embeddings/oleObject2.bin"/><Relationship Id="rId10" Type="http://schemas.openxmlformats.org/officeDocument/2006/relationships/hyperlink" Target="https://ayc-data.com/data_science/2020/04/19/electricity-forecasting-with-data-science.html" TargetMode="External"/><Relationship Id="rId4" Type="http://schemas.openxmlformats.org/officeDocument/2006/relationships/notesSlide" Target="../notesSlides/notesSlide5.xml"/><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27.jp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4.emf"/><Relationship Id="rId5" Type="http://schemas.openxmlformats.org/officeDocument/2006/relationships/oleObject" Target="../embeddings/oleObject2.bin"/><Relationship Id="rId10" Type="http://schemas.openxmlformats.org/officeDocument/2006/relationships/hyperlink" Target="https://ayc-data.com/data_science/2020/04/19/electricity-forecasting-with-data-science.html" TargetMode="External"/><Relationship Id="rId4" Type="http://schemas.openxmlformats.org/officeDocument/2006/relationships/notesSlide" Target="../notesSlides/notesSlide6.xm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27.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4.emf"/><Relationship Id="rId5" Type="http://schemas.openxmlformats.org/officeDocument/2006/relationships/oleObject" Target="../embeddings/oleObject3.bin"/><Relationship Id="rId10" Type="http://schemas.openxmlformats.org/officeDocument/2006/relationships/image" Target="../media/image30.png"/><Relationship Id="rId4" Type="http://schemas.openxmlformats.org/officeDocument/2006/relationships/notesSlide" Target="../notesSlides/notesSlide7.xml"/><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7.xml"/><Relationship Id="rId7" Type="http://schemas.openxmlformats.org/officeDocument/2006/relationships/image" Target="../media/image3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1.png"/><Relationship Id="rId5" Type="http://schemas.openxmlformats.org/officeDocument/2006/relationships/image" Target="../media/image14.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blogdumoderateur.com/e-commerce-france-bilan-vente-en-ligne-premier-trimestre-2023/" TargetMode="External"/><Relationship Id="rId5" Type="http://schemas.openxmlformats.org/officeDocument/2006/relationships/image" Target="../media/image5.jp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hyperlink" Target="https://www.kdnuggets.com/2022/12/python-used-data-visualization.html" TargetMode="External"/><Relationship Id="rId7" Type="http://schemas.openxmlformats.org/officeDocument/2006/relationships/image" Target="../media/image2.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fity.club/lists/suggestions/big-data/"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43578"/>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Sales Prediction</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2737539" y="6219036"/>
            <a:ext cx="12812922" cy="1217256"/>
          </a:xfrm>
          <a:prstGeom prst="rect">
            <a:avLst/>
          </a:prstGeom>
        </p:spPr>
        <p:txBody>
          <a:bodyPr lIns="0" tIns="0" rIns="0" bIns="0" rtlCol="0" anchor="t">
            <a:spAutoFit/>
          </a:bodyPr>
          <a:lstStyle/>
          <a:p>
            <a:pPr marL="0" lvl="0" indent="0" algn="ctr">
              <a:lnSpc>
                <a:spcPct val="150000"/>
              </a:lnSpc>
              <a:spcBef>
                <a:spcPct val="0"/>
              </a:spcBef>
            </a:pPr>
            <a:r>
              <a:rPr lang="en-US" sz="2800" dirty="0">
                <a:solidFill>
                  <a:srgbClr val="0F4662"/>
                </a:solidFill>
                <a:latin typeface="Quicksand"/>
                <a:ea typeface="Quicksand"/>
                <a:cs typeface="Quicksand"/>
                <a:sym typeface="Quicksand"/>
              </a:rPr>
              <a:t>Par </a:t>
            </a:r>
            <a:r>
              <a:rPr lang="en-US" sz="2800" dirty="0" err="1">
                <a:solidFill>
                  <a:srgbClr val="0F4662"/>
                </a:solidFill>
                <a:latin typeface="Quicksand"/>
                <a:ea typeface="Quicksand"/>
                <a:cs typeface="Quicksand"/>
                <a:sym typeface="Quicksand"/>
              </a:rPr>
              <a:t>Mohamadi</a:t>
            </a:r>
            <a:r>
              <a:rPr lang="en-US" sz="2800" dirty="0">
                <a:solidFill>
                  <a:srgbClr val="0F4662"/>
                </a:solidFill>
                <a:latin typeface="Quicksand"/>
                <a:ea typeface="Quicksand"/>
                <a:cs typeface="Quicksand"/>
                <a:sym typeface="Quicksand"/>
              </a:rPr>
              <a:t> Bassirou COMPAORE et Maty NDIONE</a:t>
            </a:r>
          </a:p>
          <a:p>
            <a:pPr marL="0" lvl="0" indent="0" algn="ctr">
              <a:lnSpc>
                <a:spcPct val="150000"/>
              </a:lnSpc>
              <a:spcBef>
                <a:spcPct val="0"/>
              </a:spcBef>
            </a:pPr>
            <a:r>
              <a:rPr lang="en-US" sz="2800" dirty="0">
                <a:solidFill>
                  <a:srgbClr val="0F4662"/>
                </a:solidFill>
                <a:latin typeface="Quicksand"/>
                <a:ea typeface="Quicksand"/>
                <a:cs typeface="Quicksand"/>
                <a:sym typeface="Quicksand"/>
              </a:rPr>
              <a:t>Sous la supervision de </a:t>
            </a:r>
            <a:r>
              <a:rPr lang="en-US" sz="2800" dirty="0" err="1">
                <a:solidFill>
                  <a:srgbClr val="0F4662"/>
                </a:solidFill>
                <a:latin typeface="Quicksand"/>
                <a:ea typeface="Quicksand"/>
                <a:cs typeface="Quicksand"/>
                <a:sym typeface="Quicksand"/>
              </a:rPr>
              <a:t>Mme</a:t>
            </a:r>
            <a:r>
              <a:rPr lang="en-US" sz="2800" dirty="0">
                <a:solidFill>
                  <a:srgbClr val="0F4662"/>
                </a:solidFill>
                <a:latin typeface="Quicksand"/>
                <a:ea typeface="Quicksand"/>
                <a:cs typeface="Quicksand"/>
                <a:sym typeface="Quicksand"/>
              </a:rPr>
              <a:t> </a:t>
            </a:r>
            <a:r>
              <a:rPr lang="en-US" sz="2800" dirty="0" err="1">
                <a:solidFill>
                  <a:srgbClr val="0F4662"/>
                </a:solidFill>
                <a:latin typeface="Quicksand"/>
                <a:ea typeface="Quicksand"/>
                <a:cs typeface="Quicksand"/>
                <a:sym typeface="Quicksand"/>
              </a:rPr>
              <a:t>Mouly</a:t>
            </a:r>
            <a:r>
              <a:rPr lang="en-US" sz="2800" dirty="0">
                <a:solidFill>
                  <a:srgbClr val="0F4662"/>
                </a:solidFill>
                <a:latin typeface="Quicksand"/>
                <a:ea typeface="Quicksand"/>
                <a:cs typeface="Quicksand"/>
                <a:sym typeface="Quicksand"/>
              </a:rPr>
              <a:t> DIAW ML Engineer/ Data Scientist</a:t>
            </a:r>
          </a:p>
        </p:txBody>
      </p:sp>
      <p:sp>
        <p:nvSpPr>
          <p:cNvPr id="7" name="TextBox 7"/>
          <p:cNvSpPr txBox="1"/>
          <p:nvPr/>
        </p:nvSpPr>
        <p:spPr>
          <a:xfrm>
            <a:off x="5649752" y="8046588"/>
            <a:ext cx="6988496" cy="497059"/>
          </a:xfrm>
          <a:prstGeom prst="rect">
            <a:avLst/>
          </a:prstGeom>
        </p:spPr>
        <p:txBody>
          <a:bodyPr lIns="0" tIns="0" rIns="0" bIns="0" rtlCol="0" anchor="t">
            <a:spAutoFit/>
          </a:bodyPr>
          <a:lstStyle/>
          <a:p>
            <a:pPr marL="0" lvl="0" indent="0" algn="ctr">
              <a:lnSpc>
                <a:spcPts val="4397"/>
              </a:lnSpc>
              <a:spcBef>
                <a:spcPct val="0"/>
              </a:spcBef>
            </a:pPr>
            <a:r>
              <a:rPr lang="en-US" sz="2400" dirty="0" err="1">
                <a:solidFill>
                  <a:srgbClr val="0F4662"/>
                </a:solidFill>
                <a:latin typeface="Quicksand"/>
                <a:ea typeface="Quicksand"/>
                <a:cs typeface="Quicksand"/>
                <a:sym typeface="Quicksand"/>
              </a:rPr>
              <a:t>Décembre</a:t>
            </a:r>
            <a:r>
              <a:rPr lang="en-US" sz="2400" dirty="0">
                <a:solidFill>
                  <a:srgbClr val="0F4662"/>
                </a:solidFill>
                <a:latin typeface="Quicksand"/>
                <a:ea typeface="Quicksand"/>
                <a:cs typeface="Quicksand"/>
                <a:sym typeface="Quicksand"/>
              </a:rPr>
              <a:t>, 2024</a:t>
            </a:r>
          </a:p>
        </p:txBody>
      </p:sp>
      <p:sp>
        <p:nvSpPr>
          <p:cNvPr id="8" name="TextBox 8"/>
          <p:cNvSpPr txBox="1"/>
          <p:nvPr/>
        </p:nvSpPr>
        <p:spPr>
          <a:xfrm>
            <a:off x="3322179" y="2327689"/>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Machine Learning</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10" name="Image 9">
            <a:extLst>
              <a:ext uri="{FF2B5EF4-FFF2-40B4-BE49-F238E27FC236}">
                <a16:creationId xmlns:a16="http://schemas.microsoft.com/office/drawing/2014/main" id="{95B258CB-85C2-E745-4DC1-F6F97FA9ACAB}"/>
              </a:ext>
            </a:extLst>
          </p:cNvPr>
          <p:cNvPicPr/>
          <p:nvPr/>
        </p:nvPicPr>
        <p:blipFill>
          <a:blip r:embed="rId4">
            <a:extLst>
              <a:ext uri="{28A0092B-C50C-407E-A947-70E740481C1C}">
                <a14:useLocalDpi xmlns:a14="http://schemas.microsoft.com/office/drawing/2010/main" val="0"/>
              </a:ext>
            </a:extLst>
          </a:blip>
          <a:stretch>
            <a:fillRect/>
          </a:stretch>
        </p:blipFill>
        <p:spPr>
          <a:xfrm>
            <a:off x="0" y="1140153"/>
            <a:ext cx="2134800" cy="1868400"/>
          </a:xfrm>
          <a:prstGeom prst="rect">
            <a:avLst/>
          </a:prstGeom>
        </p:spPr>
      </p:pic>
      <p:pic>
        <p:nvPicPr>
          <p:cNvPr id="11" name="Image 10">
            <a:extLst>
              <a:ext uri="{FF2B5EF4-FFF2-40B4-BE49-F238E27FC236}">
                <a16:creationId xmlns:a16="http://schemas.microsoft.com/office/drawing/2014/main" id="{0BB8DDCE-5415-7EB7-FC95-248F09DAEC05}"/>
              </a:ext>
            </a:extLst>
          </p:cNvPr>
          <p:cNvPicPr>
            <a:picLocks noChangeAspect="1"/>
          </p:cNvPicPr>
          <p:nvPr/>
        </p:nvPicPr>
        <p:blipFill>
          <a:blip r:embed="rId5"/>
          <a:stretch>
            <a:fillRect/>
          </a:stretch>
        </p:blipFill>
        <p:spPr>
          <a:xfrm>
            <a:off x="16154400" y="1141647"/>
            <a:ext cx="2133600" cy="18669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76288C17-09FB-89AE-9934-0B3D503D6827}"/>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12D5B55E-C4E0-AC5A-92C4-064AE59D46A9}"/>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B06880F4-95FA-2DE3-4822-D6C62208F3F7}"/>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B703C00A-B2B4-5FF3-69DB-D5CED63358CA}"/>
              </a:ext>
            </a:extLst>
          </p:cNvPr>
          <p:cNvGrpSpPr/>
          <p:nvPr/>
        </p:nvGrpSpPr>
        <p:grpSpPr>
          <a:xfrm>
            <a:off x="-49072800" y="2367162"/>
            <a:ext cx="100091822" cy="7009117"/>
            <a:chOff x="2871475" y="2367162"/>
            <a:chExt cx="100091822" cy="7009117"/>
          </a:xfrm>
        </p:grpSpPr>
        <p:grpSp>
          <p:nvGrpSpPr>
            <p:cNvPr id="2" name="Group 2">
              <a:extLst>
                <a:ext uri="{FF2B5EF4-FFF2-40B4-BE49-F238E27FC236}">
                  <a16:creationId xmlns:a16="http://schemas.microsoft.com/office/drawing/2014/main" id="{114AD39B-1877-680F-0C86-9902F603158A}"/>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710556CF-F494-B60E-F488-CE79F6E8B09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B8B6D526-88C8-54D2-3B16-AD6461BB684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8951995A-BCD4-8BE9-CEBF-BD00671FB8BB}"/>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E465FCD3-4A6B-08E8-3BE4-3946744A51B7}"/>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D0D04FAF-2A3C-5983-1E01-C922468D04D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9CFE830E-C8F7-FE70-8335-497564D7C05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D2ECE955-AFFE-3530-5990-408B682D9596}"/>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BA87B48A-82A3-CB04-0966-A9EDFB23B19A}"/>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506650CE-0D6B-8237-90FC-F0136C5909A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1E0AEA49-530C-28E5-7030-7F188C35722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5EFD7AA4-F58A-1CB1-95F3-F4D0B2A941E4}"/>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9ADA8218-331F-9717-3E9E-B0DA2624A3D5}"/>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44A1EC89-1E39-DD1A-062C-D72A54C5D544}"/>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95B3B1C0-0813-B373-611E-5BE0D2EA6D5C}"/>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2BB854C7-48F1-9971-EAC9-5B708E95526A}"/>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4CA10390-37E5-1490-F2EA-80F361F27B1F}"/>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FCD81D0E-35BD-D751-029E-3ACFB350904D}"/>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49313195-B1EF-CB88-BAF6-DC02813601A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161D5A8D-3DCE-7ABD-7AA8-DC01DCD0645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D96B56E6-F349-BFDD-0DB1-BA6B3EF29E9F}"/>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89C1F5B3-26BD-031F-CF09-50D43390AC1E}"/>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BF216553-1ECE-4488-4764-8FCAA4DDDE13}"/>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C5A64B4C-A587-F10F-A396-85ED54E12A17}"/>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38DD57CF-A146-29A4-A94B-4E6038742F3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77B3478C-108A-6204-2F0F-FB6337A278D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D4D00179-E6D3-1C7C-3E5E-4035C9C24EA7}"/>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423D6387-812C-B97A-2A28-50CB31E14044}"/>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055FF32F-392C-60D6-912A-FF482EE99C33}"/>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FC255AD9-FB2C-387F-40AC-A455CBBE8063}"/>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721294F8-78CF-2841-1334-6BDA072E6AF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27F27B79-64B1-91D5-B80C-BEFDB079004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03534CFD-1EDD-0923-1DC4-4E380B64D862}"/>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B6AC5FF8-8811-DD37-438C-3AA4B390B560}"/>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9E7BE2FC-53B6-4B27-DC22-446DEE434EF8}"/>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EAD05B94-8BB0-9E41-C0A3-6694408514B8}"/>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0660C60C-1DDF-51C4-CC5F-17C8E613055C}"/>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28192828-AEEA-B2A7-14E9-9DA5657F7DE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A98D23B0-4D62-E86F-DB06-3BF43A4150E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50567A37-97E5-AA55-85DF-68FCDA199E45}"/>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356D0092-ED10-0065-BF01-3B57A97443B8}"/>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D204F531-A6C8-77FF-A67C-E5B4D6140DD0}"/>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C571CD7E-F810-A7A9-13BA-03E664D334D9}"/>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7C0910DE-9D3E-817B-2FDD-C3E93FAEA8A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DB5C3E55-7619-44F1-BBEE-4A50FEB8FD24}"/>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62915744-4022-8A38-6F02-9F145F1A57C3}"/>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5CB2B883-16C5-FA3C-6C64-C4F6049C59FD}"/>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BA474327-B6C2-F3E8-C08F-34DD7EE8655C}"/>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6343864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4FD5CF2E-CEC9-3A2E-C540-FFE0B2C50252}"/>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EE076A15-B2A2-49BD-58D9-F9D2EA905A04}"/>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56AB96BD-7A7C-3B44-5B52-A6599E2DA389}"/>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18BCD90A-1606-7CD6-BB5F-9A36E0E665A0}"/>
              </a:ext>
            </a:extLst>
          </p:cNvPr>
          <p:cNvGrpSpPr/>
          <p:nvPr/>
        </p:nvGrpSpPr>
        <p:grpSpPr>
          <a:xfrm>
            <a:off x="-61798200" y="2367162"/>
            <a:ext cx="100091822" cy="7009117"/>
            <a:chOff x="2871475" y="2367162"/>
            <a:chExt cx="100091822" cy="7009117"/>
          </a:xfrm>
        </p:grpSpPr>
        <p:grpSp>
          <p:nvGrpSpPr>
            <p:cNvPr id="2" name="Group 2">
              <a:extLst>
                <a:ext uri="{FF2B5EF4-FFF2-40B4-BE49-F238E27FC236}">
                  <a16:creationId xmlns:a16="http://schemas.microsoft.com/office/drawing/2014/main" id="{1241CE3C-6E14-318B-B8A0-FCB05742BF95}"/>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21A9C059-9E39-8AED-5EDF-442F83933D3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A70B0203-A58C-DB54-2C44-E1A1DF6363E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5B6E0282-9E8A-BB0B-EC76-E669BED673A9}"/>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4B074FDD-AE17-66CE-3052-078D7F0469F6}"/>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36D6E2BF-4C1D-BFEF-86BC-DEB9D09FAB4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6DBD61F1-9A20-6E48-CD38-E215A55027B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5930E0C6-36F8-692A-F8C7-090605E6E90A}"/>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43E13F44-6B1B-BA06-1452-779E1C49108F}"/>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F9B38070-C24C-9A22-A398-5B76F3D2D1F9}"/>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FC9A33BA-E16C-3FDB-5599-5480A4A44D4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FC177B36-D15C-55F6-3189-45D6715DCEFB}"/>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ABB6109D-00E0-FFE2-AB38-55CB6226DF1D}"/>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07E98750-CD85-CA4B-71BF-14FFB573E85A}"/>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359E3EB1-603E-E2D3-31B9-E6F7DB68205B}"/>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DBC3243C-9B9D-A934-54FD-F1CA145B69B2}"/>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409864D5-8B20-B7E1-3E65-616167B54008}"/>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FDF823CA-2592-164D-65FD-1FDD80A7A0C2}"/>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5A7B8B9F-DDE6-A680-531C-A1BB8DCAB3C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CF3F22A6-429A-5F02-EC50-13D9081791A6}"/>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A2242112-985B-3A80-42A1-BA3EDC1A5705}"/>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95AE1622-3405-8478-18BC-8F17A0105A1A}"/>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E8FB6EFA-EC13-C196-2A7B-FEE217405C8F}"/>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03CE2B8A-1F71-20F4-1E12-39249F4B3DF7}"/>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6284D86C-4642-14E9-B40D-A22E73A0E99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34FA9D5C-C559-0B1D-5A47-85CC6DB20D0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E0E6BF12-B322-57EA-33E8-B6E63B4CBCD9}"/>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535D39C3-D602-A5E7-3F07-4F5970935FDA}"/>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CA892338-BA98-F444-B597-FDD660A48F4D}"/>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125AC8B7-E1FF-090A-56FC-3CF7F6C1945D}"/>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2A6C0DE9-1B58-6A47-333B-ED2F7125362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E7607BFD-B564-47D4-4D6A-6F6B3770479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2455DAA8-9E21-0367-874C-00AEE4BF8A1C}"/>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D4F6407A-B5DA-A0DA-4F03-6EA88ECB2707}"/>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2E75733C-D32C-28A3-1CF2-650AD5DD1FCE}"/>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C876B9B7-B174-1099-1396-D5582FC5BBD9}"/>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EAFEDE80-3C26-9AAC-AE0E-3A621E22C7E4}"/>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6AD9B287-C99F-6B58-BD46-5C19E4D6010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92EB2283-C392-9BA1-E8B6-6FA589A9C4C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13D69532-43CD-9D2D-4695-028AADCFFE39}"/>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E873DB58-E5F6-7974-2797-C4E4770FC754}"/>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B0819EAE-3378-4821-CEFD-EB8B450C1740}"/>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E6F6A0F4-40F8-2C14-B0CB-9F7561B59824}"/>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1FAE1A5E-28C0-727A-4593-0CD44409452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D7FAF185-DCDC-6445-B7FD-862C2DAC745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A2877E2B-97F0-31CF-ED99-6CDFEC3852E8}"/>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379554C4-2AB6-9E43-DE68-EF5BF3A34C04}"/>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41AA731D-4683-0CFD-7C38-F26A81339A1D}"/>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1335832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CA8046A4-3D20-D49F-2107-6DC1C9A6B425}"/>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52C8B0E5-7FA4-5277-E781-74202347EA5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C1000B85-81D1-0FC3-AB86-BA25698C7506}"/>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0E5F6C2A-4A9E-A5A6-037D-67494FDCD732}"/>
              </a:ext>
            </a:extLst>
          </p:cNvPr>
          <p:cNvGrpSpPr/>
          <p:nvPr/>
        </p:nvGrpSpPr>
        <p:grpSpPr>
          <a:xfrm>
            <a:off x="-74676000" y="2367162"/>
            <a:ext cx="100091822" cy="7009117"/>
            <a:chOff x="2871475" y="2367162"/>
            <a:chExt cx="100091822" cy="7009117"/>
          </a:xfrm>
        </p:grpSpPr>
        <p:grpSp>
          <p:nvGrpSpPr>
            <p:cNvPr id="2" name="Group 2">
              <a:extLst>
                <a:ext uri="{FF2B5EF4-FFF2-40B4-BE49-F238E27FC236}">
                  <a16:creationId xmlns:a16="http://schemas.microsoft.com/office/drawing/2014/main" id="{251730B0-EC3F-01F8-726C-C5F9CBE97333}"/>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A728A531-9C09-B9C5-547B-A4E4DC228E1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9FB53342-DD87-E1B9-64BA-5EE51239C43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9519AEDA-3BF9-D58C-F46D-CE6E8798788D}"/>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F5E6DEC1-E95F-BEFA-FEA6-787F3AD84767}"/>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5318A87E-FCD9-2CB3-1841-D31DA941C58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DC33F603-197E-E7D3-1BE7-821CF351C166}"/>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99E3840A-78F2-AF9D-C150-9F2D5EB848BF}"/>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B13E319B-C752-272B-BB78-9ED4F22FA383}"/>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AF913DD2-3C09-0C4A-91A5-4BF313C9727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1639175F-6482-1669-F59A-24856EA3293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ABD67A3B-57E3-0AD1-E725-EEDB05E1BCBA}"/>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7CAB9D0A-248F-D3FA-F425-87C7622802D1}"/>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62160031-245E-204B-F30D-ABE9E2C62FAC}"/>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0D35B272-97C3-348B-0F12-E70811D10DB1}"/>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66464F3B-12F3-DC6E-09F2-81F008F992D8}"/>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ABFCCBF6-F0CA-B5A7-CB62-87696C50CAF0}"/>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396EA18C-4522-F5FF-42F3-7B3E2DE77BBA}"/>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567215A5-808C-4298-3BDF-83B7E0FD49F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9C323C00-C3C8-AE42-165F-0A876981973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56480C42-32CC-1E30-0207-6BA910308BEA}"/>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179933E3-A0D7-410F-8F97-8117FF7DE840}"/>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4B350952-BD0B-7694-A73E-FD7D12F7FB82}"/>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8040D232-8E2E-DEEC-23EB-AD7BDDBCD641}"/>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F0CE0825-955F-DB14-11EA-745CB389D9B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7B5289EB-00C8-2D2F-AA07-739A0F7A58F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B69F8701-93AF-00D7-7DDE-FDEA6EFEB50E}"/>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8A2B8EAB-B6B8-6D90-74A3-3F39568AFD7C}"/>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1B84EDF9-A05D-D9E2-C498-D245CB17840B}"/>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0A917764-3DF9-D823-996B-28BDBB7D1FA8}"/>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9B950A89-0E6D-F90F-EFBD-C2FDB91833D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27AD2115-3330-DE15-9F9F-84D8A6580CC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7E7B2700-04A9-5D45-0FD6-5AB498F22450}"/>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070430EC-B37C-F115-F658-F47A97475E73}"/>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74FE097E-113E-33E9-4F04-77FC77D50020}"/>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4F42DD21-9AFC-CCE6-0C8F-BA4E3064A719}"/>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752B060C-D50F-D56D-9174-B678F9959609}"/>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00995C89-0315-FC96-74B7-6F8370805F3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13F7FE40-5AE1-069B-25F2-901CA49B1D9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5033E20B-4256-3C69-58C2-611704C2E4F1}"/>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EDAFDEB3-3115-3F57-560D-192B6DE94728}"/>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4EFD7386-CF2E-CE00-2BAF-CCC1DC70F84B}"/>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87D3AE2E-2510-AD1C-73A8-CC3AA9439C71}"/>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4429818A-FC89-B767-5066-6E8936E92FC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07998D9D-1091-7050-DDBC-2C9176CF4C0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DB62144A-8069-8DA3-5492-06C5029DC313}"/>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76F5F0BE-AFAA-7747-7C1A-F94C097C4D45}"/>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06B031CA-4494-8399-58AF-ECC489AC5E50}"/>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34248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051F60C7-D5A7-0EBD-36F7-D467131DBA69}"/>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BEC9E80-5B25-6F7F-8286-695319B7DCB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A59BC6DF-6849-E1C3-C8E4-6C2406A8F234}"/>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23AC50E2-A401-1A1A-B215-936F546B340D}"/>
              </a:ext>
            </a:extLst>
          </p:cNvPr>
          <p:cNvGrpSpPr/>
          <p:nvPr/>
        </p:nvGrpSpPr>
        <p:grpSpPr>
          <a:xfrm>
            <a:off x="-87401400" y="2367162"/>
            <a:ext cx="100091822" cy="7009117"/>
            <a:chOff x="2871475" y="2367162"/>
            <a:chExt cx="100091822" cy="7009117"/>
          </a:xfrm>
        </p:grpSpPr>
        <p:grpSp>
          <p:nvGrpSpPr>
            <p:cNvPr id="2" name="Group 2">
              <a:extLst>
                <a:ext uri="{FF2B5EF4-FFF2-40B4-BE49-F238E27FC236}">
                  <a16:creationId xmlns:a16="http://schemas.microsoft.com/office/drawing/2014/main" id="{F300CDF7-4766-E28E-9450-EE61839ED825}"/>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91866202-6E21-98FE-72F3-6DE6D1458E9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E4A4D4AF-1728-19BB-44B9-2257ACEFEB41}"/>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9AC3D52E-AAFE-CBA9-3A47-651E9E2640CC}"/>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D66A84AB-5D5A-C7D4-D41E-075F4C016F08}"/>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EC92AEDB-FBC7-CE25-B07E-DA4AAFE831F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3F581606-AF95-96E2-8054-F3A4E8F68CD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811CE001-157C-9C88-709C-80B21FD3AF05}"/>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6D3387F4-EA8F-F081-BF5C-817A89CAB322}"/>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1C7370D7-C607-0F84-C850-5DAD2B7E615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3023F1C9-5F06-ADEE-AE27-4AF5BF7AD2E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F5F10432-DBF5-3E79-1A5E-578030FF7ADB}"/>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0D345C8C-7BBB-E4F1-B8CB-486B51B22912}"/>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D78F767F-85D7-528A-4EB9-E7C599FA8604}"/>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BD011DC3-F4F0-E18F-26B7-0CD111136753}"/>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685A88EC-5C2A-42D7-CBF4-9DF8B0410F27}"/>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AB0D6CA2-08A3-6526-1633-A781D7CB4E76}"/>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A0FB7ED2-221E-00AB-70DB-8EBD6012B686}"/>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22F05EFF-7DE6-C7C9-9E8A-B6BC5FEC880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0C0052C4-26BC-9DF4-369C-9AEA7228705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436173EE-0B8E-AE6F-E00A-DBA8006A5621}"/>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8E0FFB4B-A5CE-29AB-1E19-2B666FDF52F5}"/>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24138951-FA94-7922-4C4A-CAC676020115}"/>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882E841E-B01F-4171-1109-F4331A4FD1A4}"/>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6E999708-D7CA-DE8D-D822-6ECE303A7E6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584249A3-35AE-86D4-B035-046FBC437BB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8FA98039-E96C-603F-9C7B-489F88EC72CB}"/>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D0E09ACA-D40B-49C1-0D3C-71437990A201}"/>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37BCCC2D-6755-00B3-DEE9-679FE5EA860B}"/>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5068C615-BEC1-78AD-889E-EDEFDFD96B82}"/>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6C27D2BF-FD22-8D8B-0DD3-550954C8E6B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C3C51D62-CA97-522B-4A21-1CB3340F274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BD686062-41BD-6A9A-0875-CACB326F1E63}"/>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94838EFC-FCA9-6396-D066-0EF7C036CD74}"/>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13072AB6-C016-4BF1-50CC-078F0F9751FD}"/>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30274B49-8D81-2E3A-C346-18DB8B40E5E0}"/>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01B0BB32-5147-F804-67EE-A2E0F8FDF73C}"/>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E8A05DE9-22EB-81E3-B519-DF26DC08078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9FE39E79-A784-0AF5-E596-94284DA8FAD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6AD384DA-ECB3-A142-D2E8-20BF610DA785}"/>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FE693894-0665-D159-874C-9328C7E55CAF}"/>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8D56E2A5-944D-8FAF-9ED5-8D721DCC6148}"/>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284C5142-81BF-4181-61AC-782DC6F1F25B}"/>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B922B5EC-2527-D040-CE99-FAA2D66C021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E178DF2E-A3E2-DA63-1EDF-4E12DD02AD5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4412F8AA-E978-D241-CAF0-D8D840573417}"/>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FBCE9495-52C2-EE07-2573-F8EE8260CA8A}"/>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57D9F4B9-F4ED-B592-F4F4-24ACE96CFF83}"/>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6909585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238125" cy="23812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48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3591395162"/>
                  </p:ext>
                </p:extLst>
              </p:nvPr>
            </p:nvGraphicFramePr>
            <p:xfrm>
              <a:off x="8397239" y="2476500"/>
              <a:ext cx="3340487" cy="1879024"/>
            </p:xfrm>
            <a:graphic>
              <a:graphicData uri="http://schemas.microsoft.com/office/powerpoint/2016/slidezoom">
                <pslz:sldZm>
                  <pslz:sldZmObj sldId="276" cId="1577662384">
                    <pslz:zmPr id="{2B1AFEA9-5748-4715-A442-AC3FF983E002}" transitionDur="1000">
                      <p166:blipFill xmlns:p166="http://schemas.microsoft.com/office/powerpoint/2016/6/main">
                        <a:blip r:embed="rId8"/>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9"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10"/>
              <a:stretch>
                <a:fillRect/>
              </a:stretch>
            </p:blipFill>
            <p:spPr>
              <a:xfrm>
                <a:off x="8397239" y="2476500"/>
                <a:ext cx="3340487" cy="1879024"/>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383666136"/>
                  </p:ext>
                </p:extLst>
              </p:nvPr>
            </p:nvGraphicFramePr>
            <p:xfrm>
              <a:off x="8397239" y="4780250"/>
              <a:ext cx="3340487" cy="1879024"/>
            </p:xfrm>
            <a:graphic>
              <a:graphicData uri="http://schemas.microsoft.com/office/powerpoint/2016/slidezoom">
                <pslz:sldZm>
                  <pslz:sldZmObj sldId="277" cId="2362446551">
                    <pslz:zmPr id="{963233F1-FE5E-451D-961C-22A20AA01AD4}" transitionDur="1000">
                      <p166:blipFill xmlns:p166="http://schemas.microsoft.com/office/powerpoint/2016/6/main">
                        <a:blip r:embed="rId11"/>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12"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13"/>
              <a:stretch>
                <a:fillRect/>
              </a:stretch>
            </p:blipFill>
            <p:spPr>
              <a:xfrm>
                <a:off x="8397239" y="4780250"/>
                <a:ext cx="3340487" cy="1879024"/>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3800766512"/>
                  </p:ext>
                </p:extLst>
              </p:nvPr>
            </p:nvGraphicFramePr>
            <p:xfrm>
              <a:off x="8397239" y="7098909"/>
              <a:ext cx="3340487" cy="1879024"/>
            </p:xfrm>
            <a:graphic>
              <a:graphicData uri="http://schemas.microsoft.com/office/powerpoint/2016/slidezoom">
                <pslz:sldZm>
                  <pslz:sldZmObj sldId="278" cId="676304674">
                    <pslz:zmPr id="{C9C54784-E90D-4D44-BDEB-4D863292A2D0}" transitionDur="1000">
                      <p166:blipFill xmlns:p166="http://schemas.microsoft.com/office/powerpoint/2016/6/main">
                        <a:blip r:embed="rId14"/>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15"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16"/>
              <a:stretch>
                <a:fillRect/>
              </a:stretch>
            </p:blipFill>
            <p:spPr>
              <a:xfrm>
                <a:off x="8397239" y="7098909"/>
                <a:ext cx="3340487" cy="1879024"/>
              </a:xfrm>
              <a:prstGeom prst="rect">
                <a:avLst/>
              </a:prstGeom>
              <a:ln w="3175">
                <a:noFill/>
              </a:ln>
              <a:effectLst>
                <a:outerShdw blurRad="63500" sx="103000" sy="103000" algn="ctr" rotWithShape="0">
                  <a:schemeClr val="tx1">
                    <a:alpha val="10000"/>
                  </a:schemeClr>
                </a:outerShdw>
              </a:effectLst>
            </p:spPr>
          </p:pic>
        </mc:Fallback>
      </mc:AlternateContent>
      <p:sp>
        <p:nvSpPr>
          <p:cNvPr id="9" name="TextBox 6">
            <a:extLst>
              <a:ext uri="{FF2B5EF4-FFF2-40B4-BE49-F238E27FC236}">
                <a16:creationId xmlns:a16="http://schemas.microsoft.com/office/drawing/2014/main" id="{C22DB51A-9F68-CD36-E54F-BDC6B8841BAD}"/>
              </a:ext>
            </a:extLst>
          </p:cNvPr>
          <p:cNvSpPr txBox="1"/>
          <p:nvPr/>
        </p:nvSpPr>
        <p:spPr>
          <a:xfrm>
            <a:off x="5029200" y="593245"/>
            <a:ext cx="9629758" cy="1099019"/>
          </a:xfrm>
          <a:prstGeom prst="rect">
            <a:avLst/>
          </a:prstGeom>
        </p:spPr>
        <p:txBody>
          <a:bodyPr wrap="square" lIns="0" tIns="0" rIns="0" bIns="0" rtlCol="0" anchor="t">
            <a:spAutoFit/>
          </a:bodyPr>
          <a:lstStyle/>
          <a:p>
            <a:pPr marL="0" lvl="0" indent="0" algn="ctr">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Analyse</a:t>
            </a:r>
            <a:r>
              <a:rPr lang="en-US" sz="6399" b="1" i="1" dirty="0">
                <a:solidFill>
                  <a:srgbClr val="0F4662"/>
                </a:solidFill>
                <a:latin typeface="Cormorant Garamond Bold Italics"/>
                <a:ea typeface="Cormorant Garamond Bold Italics"/>
                <a:cs typeface="Cormorant Garamond Bold Italics"/>
                <a:sym typeface="Cormorant Garamond Bold Italics"/>
              </a:rPr>
              <a:t> </a:t>
            </a:r>
            <a:r>
              <a:rPr lang="en-US" sz="6399" b="1" i="1" dirty="0" err="1">
                <a:solidFill>
                  <a:srgbClr val="0F4662"/>
                </a:solidFill>
                <a:latin typeface="Cormorant Garamond Bold Italics"/>
                <a:ea typeface="Cormorant Garamond Bold Italics"/>
                <a:cs typeface="Cormorant Garamond Bold Italics"/>
                <a:sym typeface="Cormorant Garamond Bold Italics"/>
              </a:rPr>
              <a:t>exploratoire</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Tree>
    <p:custDataLst>
      <p:tags r:id="rId1"/>
    </p:custDataLst>
    <p:extLst>
      <p:ext uri="{BB962C8B-B14F-4D97-AF65-F5344CB8AC3E}">
        <p14:creationId xmlns:p14="http://schemas.microsoft.com/office/powerpoint/2010/main" val="92879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2579003" y="3652991"/>
            <a:ext cx="4131209" cy="3331493"/>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118512"/>
            <a:ext cx="10036629" cy="60499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8" name="TextBox 7">
            <a:extLst>
              <a:ext uri="{FF2B5EF4-FFF2-40B4-BE49-F238E27FC236}">
                <a16:creationId xmlns:a16="http://schemas.microsoft.com/office/drawing/2014/main" id="{DF7833B0-BA71-4453-853F-974C3C7535A2}"/>
              </a:ext>
            </a:extLst>
          </p:cNvPr>
          <p:cNvSpPr txBox="1"/>
          <p:nvPr/>
        </p:nvSpPr>
        <p:spPr>
          <a:xfrm>
            <a:off x="8771059" y="3487289"/>
            <a:ext cx="8131055" cy="1661993"/>
          </a:xfrm>
          <a:prstGeom prst="rect">
            <a:avLst/>
          </a:prstGeom>
          <a:noFill/>
        </p:spPr>
        <p:txBody>
          <a:bodyPr wrap="square" lIns="0" tIns="0" rIns="0" bIns="0" numCol="1" rtlCol="0">
            <a:spAutoFit/>
          </a:bodyPr>
          <a:lstStyle/>
          <a:p>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a:t>
            </a:r>
            <a:r>
              <a:rPr lang="en-US" sz="5400" b="1" dirty="0" err="1">
                <a:solidFill>
                  <a:srgbClr val="0F4662"/>
                </a:solidFill>
                <a:latin typeface="Quicksand Bold"/>
                <a:ea typeface="Quicksand Bold"/>
                <a:cs typeface="Quicksand Bold"/>
                <a:sym typeface="Quicksand Bold"/>
              </a:rPr>
              <a:t>dataframes</a:t>
            </a:r>
            <a:endParaRPr lang="en-US" sz="5400" b="1" dirty="0">
              <a:solidFill>
                <a:srgbClr val="0F4662"/>
              </a:solidFill>
              <a:latin typeface="Quicksand Bold"/>
              <a:ea typeface="Quicksand Bold"/>
              <a:cs typeface="Quicksand Bold"/>
              <a:sym typeface="Quicksand Bold"/>
            </a:endParaRPr>
          </a:p>
        </p:txBody>
      </p:sp>
      <p:sp>
        <p:nvSpPr>
          <p:cNvPr id="9" name="TextBox 8">
            <a:extLst>
              <a:ext uri="{FF2B5EF4-FFF2-40B4-BE49-F238E27FC236}">
                <a16:creationId xmlns:a16="http://schemas.microsoft.com/office/drawing/2014/main" id="{60CD49EC-E6A4-4053-A5B4-CB9DBB8C3F88}"/>
              </a:ext>
            </a:extLst>
          </p:cNvPr>
          <p:cNvSpPr txBox="1"/>
          <p:nvPr/>
        </p:nvSpPr>
        <p:spPr>
          <a:xfrm>
            <a:off x="8771059" y="5424267"/>
            <a:ext cx="7766563" cy="1661993"/>
          </a:xfrm>
          <a:prstGeom prst="rect">
            <a:avLst/>
          </a:prstGeom>
          <a:noFill/>
        </p:spPr>
        <p:txBody>
          <a:bodyPr wrap="square" lIns="0" tIns="0" rIns="0" bIns="0" numCol="1" rtlCol="0">
            <a:spAutoFit/>
          </a:bodyPr>
          <a:lstStyle/>
          <a:p>
            <a:r>
              <a:rPr lang="fr-FR" sz="3600" dirty="0">
                <a:latin typeface="Quicksand"/>
                <a:ea typeface="Quicksand"/>
                <a:cs typeface="Quicksand"/>
                <a:sym typeface="Quicksand"/>
              </a:rPr>
              <a:t>Les différents fichiers sont joints de données afin de créer un seul et unique dataset</a:t>
            </a:r>
            <a:endParaRPr lang="de-DE" altLang="de-DE" sz="3600" dirty="0">
              <a:solidFill>
                <a:schemeClr val="accent5"/>
              </a:solidFill>
            </a:endParaRP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829B984C-5D4E-4199-87F2-EF1519F4C266}"/>
              </a:ext>
            </a:extLst>
          </p:cNvPr>
          <p:cNvSpPr/>
          <p:nvPr/>
        </p:nvSpPr>
        <p:spPr>
          <a:xfrm>
            <a:off x="2576450" y="3592423"/>
            <a:ext cx="4734305" cy="3331493"/>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444436"/>
            <a:ext cx="10036629" cy="5398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DF7833B0-BA71-4453-853F-974C3C7535A2}"/>
              </a:ext>
            </a:extLst>
          </p:cNvPr>
          <p:cNvSpPr txBox="1"/>
          <p:nvPr/>
        </p:nvSpPr>
        <p:spPr>
          <a:xfrm>
            <a:off x="8610600" y="4066346"/>
            <a:ext cx="8172110" cy="541302"/>
          </a:xfrm>
          <a:prstGeom prst="rect">
            <a:avLst/>
          </a:prstGeom>
          <a:noFill/>
        </p:spPr>
        <p:txBody>
          <a:bodyPr wrap="none" lIns="0" tIns="0" rIns="0" bIns="0" numCol="1" rtlCol="0">
            <a:spAutoFit/>
          </a:bodyPr>
          <a:lstStyle/>
          <a:p>
            <a:pPr lvl="0" algn="r">
              <a:lnSpc>
                <a:spcPts val="3919"/>
              </a:lnSpc>
              <a:spcBef>
                <a:spcPct val="0"/>
              </a:spcBef>
            </a:pPr>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données</a:t>
            </a:r>
          </a:p>
        </p:txBody>
      </p:sp>
      <p:sp>
        <p:nvSpPr>
          <p:cNvPr id="9" name="TextBox 8">
            <a:extLst>
              <a:ext uri="{FF2B5EF4-FFF2-40B4-BE49-F238E27FC236}">
                <a16:creationId xmlns:a16="http://schemas.microsoft.com/office/drawing/2014/main" id="{60CD49EC-E6A4-4053-A5B4-CB9DBB8C3F88}"/>
              </a:ext>
            </a:extLst>
          </p:cNvPr>
          <p:cNvSpPr txBox="1"/>
          <p:nvPr/>
        </p:nvSpPr>
        <p:spPr>
          <a:xfrm>
            <a:off x="8610600" y="5200637"/>
            <a:ext cx="6486100" cy="2190600"/>
          </a:xfrm>
          <a:prstGeom prst="rect">
            <a:avLst/>
          </a:prstGeom>
          <a:noFill/>
        </p:spPr>
        <p:txBody>
          <a:bodyPr wrap="square" lIns="0" tIns="0" rIns="0" bIns="0" numCol="1" rtlCol="0">
            <a:spAutoFit/>
          </a:bodyPr>
          <a:lstStyle/>
          <a:p>
            <a:pPr lvl="0" algn="just">
              <a:lnSpc>
                <a:spcPts val="3359"/>
              </a:lnSpc>
              <a:spcBef>
                <a:spcPct val="0"/>
              </a:spcBef>
            </a:pPr>
            <a:r>
              <a:rPr lang="fr-FR" sz="3600" dirty="0"/>
              <a:t>Afin d'assurer la qualité et la fiabilité de notre analyse, nous avons traité ces valeurs manquantes par en éliminant les enregistrements incomplets</a:t>
            </a:r>
            <a:endParaRPr lang="en-US" sz="3600" dirty="0">
              <a:solidFill>
                <a:srgbClr val="0F4662"/>
              </a:solidFill>
              <a:latin typeface="Quicksand"/>
              <a:ea typeface="Quicksand"/>
              <a:cs typeface="Quicksand"/>
              <a:sym typeface="Quicksand"/>
            </a:endParaRPr>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609D3-38A1-0369-ED3D-4A82A44E3E0F}"/>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9B48DAF-2053-96D1-E22A-01FE14037695}"/>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2237268B-C352-1E24-D35E-426E011D6E95}"/>
              </a:ext>
            </a:extLst>
          </p:cNvPr>
          <p:cNvSpPr/>
          <p:nvPr/>
        </p:nvSpPr>
        <p:spPr>
          <a:xfrm>
            <a:off x="2576450" y="3592423"/>
            <a:ext cx="4734305" cy="3331493"/>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7" name="Rectangle 6">
            <a:extLst>
              <a:ext uri="{FF2B5EF4-FFF2-40B4-BE49-F238E27FC236}">
                <a16:creationId xmlns:a16="http://schemas.microsoft.com/office/drawing/2014/main" id="{991C31B9-C1FA-87AB-52D8-DA733DA5668D}"/>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C580CD62-EC0B-5747-D353-68D48AA1A1F1}"/>
              </a:ext>
            </a:extLst>
          </p:cNvPr>
          <p:cNvSpPr/>
          <p:nvPr/>
        </p:nvSpPr>
        <p:spPr>
          <a:xfrm>
            <a:off x="8251371" y="2444436"/>
            <a:ext cx="10036629" cy="5398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69AD55FC-FE44-1F2E-65B1-18E6DD994646}"/>
              </a:ext>
            </a:extLst>
          </p:cNvPr>
          <p:cNvSpPr txBox="1"/>
          <p:nvPr/>
        </p:nvSpPr>
        <p:spPr>
          <a:xfrm>
            <a:off x="8610600" y="4066346"/>
            <a:ext cx="8172110" cy="541302"/>
          </a:xfrm>
          <a:prstGeom prst="rect">
            <a:avLst/>
          </a:prstGeom>
          <a:noFill/>
        </p:spPr>
        <p:txBody>
          <a:bodyPr wrap="none" lIns="0" tIns="0" rIns="0" bIns="0" numCol="1" rtlCol="0">
            <a:spAutoFit/>
          </a:bodyPr>
          <a:lstStyle/>
          <a:p>
            <a:pPr lvl="0" algn="r">
              <a:lnSpc>
                <a:spcPts val="3919"/>
              </a:lnSpc>
              <a:spcBef>
                <a:spcPct val="0"/>
              </a:spcBef>
            </a:pPr>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données</a:t>
            </a:r>
          </a:p>
        </p:txBody>
      </p:sp>
      <p:pic>
        <p:nvPicPr>
          <p:cNvPr id="4" name="Image 3">
            <a:extLst>
              <a:ext uri="{FF2B5EF4-FFF2-40B4-BE49-F238E27FC236}">
                <a16:creationId xmlns:a16="http://schemas.microsoft.com/office/drawing/2014/main" id="{117EB29D-5136-891C-1D09-8D2B9A3D2950}"/>
              </a:ext>
            </a:extLst>
          </p:cNvPr>
          <p:cNvPicPr>
            <a:picLocks noChangeAspect="1"/>
          </p:cNvPicPr>
          <p:nvPr/>
        </p:nvPicPr>
        <p:blipFill>
          <a:blip r:embed="rId7"/>
          <a:stretch>
            <a:fillRect/>
          </a:stretch>
        </p:blipFill>
        <p:spPr>
          <a:xfrm>
            <a:off x="8492847" y="4633153"/>
            <a:ext cx="8839200" cy="4581525"/>
          </a:xfrm>
          <a:prstGeom prst="rect">
            <a:avLst/>
          </a:prstGeom>
        </p:spPr>
      </p:pic>
    </p:spTree>
    <p:custDataLst>
      <p:tags r:id="rId1"/>
    </p:custDataLst>
    <p:extLst>
      <p:ext uri="{BB962C8B-B14F-4D97-AF65-F5344CB8AC3E}">
        <p14:creationId xmlns:p14="http://schemas.microsoft.com/office/powerpoint/2010/main" val="249587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Freeform: Shape 12">
            <a:extLst>
              <a:ext uri="{FF2B5EF4-FFF2-40B4-BE49-F238E27FC236}">
                <a16:creationId xmlns:a16="http://schemas.microsoft.com/office/drawing/2014/main" id="{F1881550-F15A-499A-A3DE-4F8E4F849966}"/>
              </a:ext>
            </a:extLst>
          </p:cNvPr>
          <p:cNvSpPr/>
          <p:nvPr/>
        </p:nvSpPr>
        <p:spPr>
          <a:xfrm>
            <a:off x="2668685" y="3679274"/>
            <a:ext cx="4500633" cy="3275856"/>
          </a:xfrm>
          <a:custGeom>
            <a:avLst/>
            <a:gdLst/>
            <a:ahLst/>
            <a:cxnLst/>
            <a:rect l="l" t="t" r="r" b="b"/>
            <a:pathLst>
              <a:path w="3000422" h="2183904">
                <a:moveTo>
                  <a:pt x="1574653" y="38575"/>
                </a:moveTo>
                <a:lnTo>
                  <a:pt x="3000422" y="38575"/>
                </a:lnTo>
                <a:lnTo>
                  <a:pt x="3000422" y="341235"/>
                </a:lnTo>
                <a:cubicBezTo>
                  <a:pt x="2882721" y="456958"/>
                  <a:pt x="2763041" y="623125"/>
                  <a:pt x="2641383" y="839735"/>
                </a:cubicBezTo>
                <a:cubicBezTo>
                  <a:pt x="2519726" y="1056345"/>
                  <a:pt x="2426999" y="1286555"/>
                  <a:pt x="2363203" y="1530365"/>
                </a:cubicBezTo>
                <a:cubicBezTo>
                  <a:pt x="2299406" y="1774175"/>
                  <a:pt x="2268003" y="1992021"/>
                  <a:pt x="2268992" y="2183904"/>
                </a:cubicBezTo>
                <a:lnTo>
                  <a:pt x="1866928" y="2183904"/>
                </a:lnTo>
                <a:cubicBezTo>
                  <a:pt x="1873852" y="1883222"/>
                  <a:pt x="1935917" y="1576605"/>
                  <a:pt x="2053124" y="1264053"/>
                </a:cubicBezTo>
                <a:cubicBezTo>
                  <a:pt x="2170331" y="951502"/>
                  <a:pt x="2326854" y="672085"/>
                  <a:pt x="2522693" y="425802"/>
                </a:cubicBezTo>
                <a:lnTo>
                  <a:pt x="1574653" y="425802"/>
                </a:lnTo>
                <a:close/>
                <a:moveTo>
                  <a:pt x="617191" y="0"/>
                </a:moveTo>
                <a:lnTo>
                  <a:pt x="955458" y="0"/>
                </a:lnTo>
                <a:lnTo>
                  <a:pt x="955458" y="2183904"/>
                </a:lnTo>
                <a:lnTo>
                  <a:pt x="538558" y="2183904"/>
                </a:lnTo>
                <a:lnTo>
                  <a:pt x="538558" y="612740"/>
                </a:lnTo>
                <a:cubicBezTo>
                  <a:pt x="386239" y="755168"/>
                  <a:pt x="206720" y="860506"/>
                  <a:pt x="0" y="928753"/>
                </a:cubicBezTo>
                <a:lnTo>
                  <a:pt x="0" y="550427"/>
                </a:lnTo>
                <a:cubicBezTo>
                  <a:pt x="108800" y="514820"/>
                  <a:pt x="226996" y="447315"/>
                  <a:pt x="354588" y="347912"/>
                </a:cubicBezTo>
                <a:cubicBezTo>
                  <a:pt x="482180" y="248508"/>
                  <a:pt x="569714" y="132538"/>
                  <a:pt x="617191" y="0"/>
                </a:cubicBezTo>
                <a:close/>
              </a:path>
            </a:pathLst>
          </a:custGeom>
          <a:blipFill>
            <a:blip r:embed="rId6"/>
            <a:stretch>
              <a:fillRect l="2" t="1" r="-3591" b="-3589"/>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349375"/>
            <a:ext cx="10036629" cy="5588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DF7833B0-BA71-4453-853F-974C3C7535A2}"/>
              </a:ext>
            </a:extLst>
          </p:cNvPr>
          <p:cNvSpPr txBox="1"/>
          <p:nvPr/>
        </p:nvSpPr>
        <p:spPr>
          <a:xfrm>
            <a:off x="8771058" y="3487289"/>
            <a:ext cx="5373266" cy="830997"/>
          </a:xfrm>
          <a:prstGeom prst="rect">
            <a:avLst/>
          </a:prstGeom>
          <a:noFill/>
        </p:spPr>
        <p:txBody>
          <a:bodyPr wrap="none" lIns="0" tIns="0" rIns="0" bIns="0" numCol="1" rtlCol="0">
            <a:spAutoFit/>
          </a:bodyPr>
          <a:lstStyle/>
          <a:p>
            <a:r>
              <a:rPr lang="en-US" sz="5400" b="1" dirty="0" err="1">
                <a:solidFill>
                  <a:srgbClr val="0F4662"/>
                </a:solidFill>
                <a:latin typeface="Quicksand Bold"/>
                <a:ea typeface="Quicksand Bold"/>
                <a:cs typeface="Quicksand Bold"/>
                <a:sym typeface="Quicksand Bold"/>
              </a:rPr>
              <a:t>Echantillonnage</a:t>
            </a:r>
            <a:endParaRPr lang="de-DE" altLang="de-DE" sz="5400" dirty="0">
              <a:latin typeface="+mj-lt"/>
            </a:endParaRPr>
          </a:p>
        </p:txBody>
      </p:sp>
      <p:sp>
        <p:nvSpPr>
          <p:cNvPr id="9" name="TextBox 8">
            <a:extLst>
              <a:ext uri="{FF2B5EF4-FFF2-40B4-BE49-F238E27FC236}">
                <a16:creationId xmlns:a16="http://schemas.microsoft.com/office/drawing/2014/main" id="{60CD49EC-E6A4-4053-A5B4-CB9DBB8C3F88}"/>
              </a:ext>
            </a:extLst>
          </p:cNvPr>
          <p:cNvSpPr txBox="1"/>
          <p:nvPr/>
        </p:nvSpPr>
        <p:spPr>
          <a:xfrm>
            <a:off x="8771059" y="4848925"/>
            <a:ext cx="8525557" cy="2616101"/>
          </a:xfrm>
          <a:prstGeom prst="rect">
            <a:avLst/>
          </a:prstGeom>
          <a:noFill/>
        </p:spPr>
        <p:txBody>
          <a:bodyPr wrap="square" lIns="0" tIns="0" rIns="0" bIns="0" numCol="1" rtlCol="0">
            <a:spAutoFit/>
          </a:bodyPr>
          <a:lstStyle/>
          <a:p>
            <a:pPr lvl="0">
              <a:lnSpc>
                <a:spcPts val="3359"/>
              </a:lnSpc>
              <a:spcBef>
                <a:spcPct val="0"/>
              </a:spcBef>
            </a:pPr>
            <a:r>
              <a:rPr lang="fr-FR" sz="3200" dirty="0">
                <a:latin typeface="Quicksand"/>
                <a:ea typeface="Quicksand"/>
                <a:cs typeface="Quicksand"/>
                <a:sym typeface="Quicksand"/>
              </a:rPr>
              <a:t>Un échantillonnage a été </a:t>
            </a:r>
            <a:r>
              <a:rPr lang="fr-FR" sz="3200" dirty="0" err="1">
                <a:latin typeface="Quicksand"/>
                <a:ea typeface="Quicksand"/>
                <a:cs typeface="Quicksand"/>
                <a:sym typeface="Quicksand"/>
              </a:rPr>
              <a:t>effectueé</a:t>
            </a:r>
            <a:r>
              <a:rPr lang="fr-FR" sz="3200" dirty="0">
                <a:latin typeface="Quicksand"/>
                <a:ea typeface="Quicksand"/>
                <a:cs typeface="Quicksand"/>
                <a:sym typeface="Quicksand"/>
              </a:rPr>
              <a:t> afin de rendre le dataset plus représentatif et gérable</a:t>
            </a:r>
            <a:r>
              <a:rPr lang="en-US" sz="3200" dirty="0">
                <a:latin typeface="Quicksand"/>
                <a:ea typeface="Quicksand"/>
                <a:cs typeface="Quicksand"/>
                <a:sym typeface="Quicksand"/>
              </a:rPr>
              <a:t>.</a:t>
            </a:r>
            <a:r>
              <a:rPr lang="fr-FR" sz="3200" dirty="0">
                <a:latin typeface="Quicksand"/>
                <a:ea typeface="Quicksand"/>
                <a:cs typeface="Quicksand"/>
                <a:sym typeface="Quicksand"/>
              </a:rPr>
              <a:t> L’échantillonnage nous a permis de réduire la taille du dataset pour faciliter son traitement, tout en assurant que les résultats obtenus demeurent valides et fiables. </a:t>
            </a:r>
            <a:endParaRPr lang="en-US" sz="3200" dirty="0">
              <a:latin typeface="Quicksand"/>
              <a:ea typeface="Quicksand"/>
              <a:cs typeface="Quicksand"/>
              <a:sym typeface="Quicksand"/>
            </a:endParaRPr>
          </a:p>
        </p:txBody>
      </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50" fill="hold"/>
                                        <p:tgtEl>
                                          <p:spTgt spid="13"/>
                                        </p:tgtEl>
                                        <p:attrNameLst>
                                          <p:attrName>ppt_x</p:attrName>
                                        </p:attrNameLst>
                                      </p:cBhvr>
                                      <p:tavLst>
                                        <p:tav tm="0">
                                          <p:val>
                                            <p:strVal val="1+#ppt_w/2"/>
                                          </p:val>
                                        </p:tav>
                                        <p:tav tm="100000">
                                          <p:val>
                                            <p:strVal val="#ppt_x"/>
                                          </p:val>
                                        </p:tav>
                                      </p:tavLst>
                                    </p:anim>
                                    <p:anim calcmode="lin" valueType="num">
                                      <p:cBhvr additive="base">
                                        <p:cTn id="12" dur="125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AutoShape 3"/>
          <p:cNvSpPr/>
          <p:nvPr/>
        </p:nvSpPr>
        <p:spPr>
          <a:xfrm>
            <a:off x="2027699" y="5114925"/>
            <a:ext cx="4344915" cy="0"/>
          </a:xfrm>
          <a:prstGeom prst="line">
            <a:avLst/>
          </a:prstGeom>
          <a:ln w="57150" cap="flat">
            <a:solidFill>
              <a:srgbClr val="7994A0"/>
            </a:solidFill>
            <a:prstDash val="solid"/>
            <a:headEnd type="none" w="sm" len="sm"/>
            <a:tailEnd type="none" w="sm" len="sm"/>
          </a:ln>
        </p:spPr>
        <p:txBody>
          <a:bodyPr/>
          <a:lstStyle/>
          <a:p>
            <a:endParaRPr lang="fr-FR"/>
          </a:p>
        </p:txBody>
      </p:sp>
      <p:sp>
        <p:nvSpPr>
          <p:cNvPr id="4" name="AutoShape 4"/>
          <p:cNvSpPr/>
          <p:nvPr/>
        </p:nvSpPr>
        <p:spPr>
          <a:xfrm>
            <a:off x="11911071" y="7581900"/>
            <a:ext cx="4346753" cy="0"/>
          </a:xfrm>
          <a:prstGeom prst="line">
            <a:avLst/>
          </a:prstGeom>
          <a:ln w="57150" cap="flat">
            <a:solidFill>
              <a:srgbClr val="7994A0"/>
            </a:solidFill>
            <a:prstDash val="solid"/>
            <a:headEnd type="none" w="sm" len="sm"/>
            <a:tailEnd type="none" w="sm" len="sm"/>
          </a:ln>
        </p:spPr>
        <p:txBody>
          <a:bodyPr/>
          <a:lstStyle/>
          <a:p>
            <a:endParaRPr lang="fr-FR"/>
          </a:p>
        </p:txBody>
      </p:sp>
      <p:sp>
        <p:nvSpPr>
          <p:cNvPr id="5" name="AutoShape 5"/>
          <p:cNvSpPr/>
          <p:nvPr/>
        </p:nvSpPr>
        <p:spPr>
          <a:xfrm flipV="1">
            <a:off x="1660540" y="8483796"/>
            <a:ext cx="4716390" cy="0"/>
          </a:xfrm>
          <a:prstGeom prst="line">
            <a:avLst/>
          </a:prstGeom>
          <a:ln w="57150" cap="flat">
            <a:solidFill>
              <a:srgbClr val="7994A0"/>
            </a:solidFill>
            <a:prstDash val="solid"/>
            <a:headEnd type="none" w="sm" len="sm"/>
            <a:tailEnd type="none" w="sm" len="sm"/>
          </a:ln>
        </p:spPr>
        <p:txBody>
          <a:bodyPr/>
          <a:lstStyle/>
          <a:p>
            <a:endParaRPr lang="fr-FR"/>
          </a:p>
        </p:txBody>
      </p:sp>
      <p:sp>
        <p:nvSpPr>
          <p:cNvPr id="6" name="TextBox 6"/>
          <p:cNvSpPr txBox="1"/>
          <p:nvPr/>
        </p:nvSpPr>
        <p:spPr>
          <a:xfrm>
            <a:off x="1024384" y="599709"/>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Analyse</a:t>
            </a:r>
            <a:r>
              <a:rPr lang="en-US" sz="6399" b="1" i="1" dirty="0">
                <a:solidFill>
                  <a:srgbClr val="0F4662"/>
                </a:solidFill>
                <a:latin typeface="Cormorant Garamond Bold Italics"/>
                <a:ea typeface="Cormorant Garamond Bold Italics"/>
                <a:cs typeface="Cormorant Garamond Bold Italics"/>
                <a:sym typeface="Cormorant Garamond Bold Italics"/>
              </a:rPr>
              <a:t> </a:t>
            </a:r>
            <a:r>
              <a:rPr lang="en-US" sz="6399" b="1" i="1" dirty="0" err="1">
                <a:solidFill>
                  <a:srgbClr val="0F4662"/>
                </a:solidFill>
                <a:latin typeface="Cormorant Garamond Bold Italics"/>
                <a:ea typeface="Cormorant Garamond Bold Italics"/>
                <a:cs typeface="Cormorant Garamond Bold Italics"/>
                <a:sym typeface="Cormorant Garamond Bold Italics"/>
              </a:rPr>
              <a:t>exploratoire</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p:cNvSpPr txBox="1"/>
          <p:nvPr/>
        </p:nvSpPr>
        <p:spPr>
          <a:xfrm>
            <a:off x="907285" y="4278834"/>
            <a:ext cx="5348229" cy="461280"/>
          </a:xfrm>
          <a:prstGeom prst="rect">
            <a:avLst/>
          </a:prstGeom>
        </p:spPr>
        <p:txBody>
          <a:bodyPr lIns="0" tIns="0" rIns="0" bIns="0" rtlCol="0" anchor="t">
            <a:spAutoFit/>
          </a:bodyPr>
          <a:lstStyle/>
          <a:p>
            <a:pPr marL="0" lvl="0" indent="0" algn="r">
              <a:lnSpc>
                <a:spcPts val="3919"/>
              </a:lnSpc>
              <a:spcBef>
                <a:spcPct val="0"/>
              </a:spcBef>
            </a:pPr>
            <a:r>
              <a:rPr lang="en-US" sz="2799" b="1" dirty="0">
                <a:solidFill>
                  <a:srgbClr val="0F4662"/>
                </a:solidFill>
                <a:latin typeface="Quicksand Bold"/>
                <a:ea typeface="Quicksand Bold"/>
                <a:cs typeface="Quicksand Bold"/>
                <a:sym typeface="Quicksand Bold"/>
              </a:rPr>
              <a:t>Fusion des </a:t>
            </a:r>
            <a:r>
              <a:rPr lang="en-US" sz="2799" b="1" dirty="0" err="1">
                <a:solidFill>
                  <a:srgbClr val="0F4662"/>
                </a:solidFill>
                <a:latin typeface="Quicksand Bold"/>
                <a:ea typeface="Quicksand Bold"/>
                <a:cs typeface="Quicksand Bold"/>
                <a:sym typeface="Quicksand Bold"/>
              </a:rPr>
              <a:t>dataframes</a:t>
            </a:r>
            <a:endParaRPr lang="en-US" sz="2799" b="1" dirty="0">
              <a:solidFill>
                <a:srgbClr val="0F4662"/>
              </a:solidFill>
              <a:latin typeface="Quicksand Bold"/>
              <a:ea typeface="Quicksand Bold"/>
              <a:cs typeface="Quicksand Bold"/>
              <a:sym typeface="Quicksand Bold"/>
            </a:endParaRPr>
          </a:p>
        </p:txBody>
      </p:sp>
      <p:sp>
        <p:nvSpPr>
          <p:cNvPr id="10" name="TextBox 10"/>
          <p:cNvSpPr txBox="1"/>
          <p:nvPr/>
        </p:nvSpPr>
        <p:spPr>
          <a:xfrm>
            <a:off x="11911071" y="3926078"/>
            <a:ext cx="5348229" cy="961417"/>
          </a:xfrm>
          <a:prstGeom prst="rect">
            <a:avLst/>
          </a:prstGeom>
        </p:spPr>
        <p:txBody>
          <a:bodyPr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Echantillonnage</a:t>
            </a:r>
            <a:r>
              <a:rPr lang="en-US" sz="2799" b="1" dirty="0">
                <a:solidFill>
                  <a:srgbClr val="0F4662"/>
                </a:solidFill>
                <a:latin typeface="Quicksand Bold"/>
                <a:ea typeface="Quicksand Bold"/>
                <a:cs typeface="Quicksand Bold"/>
                <a:sym typeface="Quicksand Bold"/>
              </a:rPr>
              <a:t> (16% des données conserves)</a:t>
            </a:r>
          </a:p>
        </p:txBody>
      </p:sp>
      <p:sp>
        <p:nvSpPr>
          <p:cNvPr id="12" name="TextBox 12"/>
          <p:cNvSpPr txBox="1"/>
          <p:nvPr/>
        </p:nvSpPr>
        <p:spPr>
          <a:xfrm>
            <a:off x="798858" y="7482020"/>
            <a:ext cx="5352545" cy="961417"/>
          </a:xfrm>
          <a:prstGeom prst="rect">
            <a:avLst/>
          </a:prstGeom>
        </p:spPr>
        <p:txBody>
          <a:bodyPr lIns="0" tIns="0" rIns="0" bIns="0" rtlCol="0" anchor="t">
            <a:spAutoFit/>
          </a:bodyPr>
          <a:lstStyle/>
          <a:p>
            <a:pPr marL="0" lvl="0" indent="0" algn="r">
              <a:lnSpc>
                <a:spcPts val="3919"/>
              </a:lnSpc>
              <a:spcBef>
                <a:spcPct val="0"/>
              </a:spcBef>
            </a:pPr>
            <a:r>
              <a:rPr lang="en-US" sz="2799" b="1" dirty="0">
                <a:solidFill>
                  <a:srgbClr val="0F4662"/>
                </a:solidFill>
                <a:latin typeface="Quicksand Bold"/>
                <a:ea typeface="Quicksand Bold"/>
                <a:cs typeface="Quicksand Bold"/>
                <a:sym typeface="Quicksand Bold"/>
              </a:rPr>
              <a:t>Suppression des données </a:t>
            </a:r>
            <a:r>
              <a:rPr lang="en-US" sz="2799" b="1" dirty="0" err="1">
                <a:solidFill>
                  <a:srgbClr val="0F4662"/>
                </a:solidFill>
                <a:latin typeface="Quicksand Bold"/>
                <a:ea typeface="Quicksand Bold"/>
                <a:cs typeface="Quicksand Bold"/>
                <a:sym typeface="Quicksand Bold"/>
              </a:rPr>
              <a:t>manquantes</a:t>
            </a:r>
            <a:endParaRPr lang="en-US" sz="2799" b="1" dirty="0">
              <a:solidFill>
                <a:srgbClr val="0F4662"/>
              </a:solidFill>
              <a:latin typeface="Quicksand Bold"/>
              <a:ea typeface="Quicksand Bold"/>
              <a:cs typeface="Quicksand Bold"/>
              <a:sym typeface="Quicksand Bold"/>
            </a:endParaRP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fr-FR"/>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11" name="TextBox 11"/>
          <p:cNvSpPr txBox="1"/>
          <p:nvPr/>
        </p:nvSpPr>
        <p:spPr>
          <a:xfrm>
            <a:off x="1028700" y="599709"/>
            <a:ext cx="99149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Plan</a:t>
            </a:r>
          </a:p>
        </p:txBody>
      </p:sp>
      <p:sp>
        <p:nvSpPr>
          <p:cNvPr id="12" name="TextBox 12"/>
          <p:cNvSpPr txBox="1"/>
          <p:nvPr/>
        </p:nvSpPr>
        <p:spPr>
          <a:xfrm>
            <a:off x="6324600" y="4573122"/>
            <a:ext cx="5017320" cy="570378"/>
          </a:xfrm>
          <a:prstGeom prst="rect">
            <a:avLst/>
          </a:prstGeom>
        </p:spPr>
        <p:txBody>
          <a:bodyPr lIns="0" tIns="0" rIns="0" bIns="0" rtlCol="0" anchor="t">
            <a:spAutoFit/>
          </a:bodyPr>
          <a:lstStyle/>
          <a:p>
            <a:pPr lvl="0" algn="ctr">
              <a:lnSpc>
                <a:spcPts val="4786"/>
              </a:lnSpc>
              <a:spcBef>
                <a:spcPct val="0"/>
              </a:spcBef>
            </a:pPr>
            <a:r>
              <a:rPr lang="en-US" sz="3419" b="1" dirty="0">
                <a:solidFill>
                  <a:srgbClr val="0F4662"/>
                </a:solidFill>
                <a:latin typeface="Quicksand Bold"/>
                <a:ea typeface="Quicksand Bold"/>
                <a:cs typeface="Quicksand Bold"/>
                <a:sym typeface="Quicksand Bold"/>
              </a:rPr>
              <a:t>2. Données</a:t>
            </a:r>
          </a:p>
        </p:txBody>
      </p:sp>
      <p:sp>
        <p:nvSpPr>
          <p:cNvPr id="14" name="TextBox 14"/>
          <p:cNvSpPr txBox="1"/>
          <p:nvPr/>
        </p:nvSpPr>
        <p:spPr>
          <a:xfrm>
            <a:off x="11931240" y="4570232"/>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dirty="0">
                <a:solidFill>
                  <a:srgbClr val="0F4662"/>
                </a:solidFill>
                <a:latin typeface="Quicksand Bold"/>
                <a:ea typeface="Quicksand Bold"/>
                <a:cs typeface="Quicksand Bold"/>
                <a:sym typeface="Quicksand Bold"/>
              </a:rPr>
              <a:t>3. </a:t>
            </a:r>
            <a:r>
              <a:rPr lang="en-US" sz="3419" b="1" dirty="0" err="1">
                <a:solidFill>
                  <a:srgbClr val="0F4662"/>
                </a:solidFill>
                <a:latin typeface="Quicksand Bold"/>
                <a:ea typeface="Quicksand Bold"/>
                <a:cs typeface="Quicksand Bold"/>
                <a:sym typeface="Quicksand Bold"/>
              </a:rPr>
              <a:t>Analyse</a:t>
            </a:r>
            <a:r>
              <a:rPr lang="en-US" sz="3419" b="1" dirty="0">
                <a:solidFill>
                  <a:srgbClr val="0F4662"/>
                </a:solidFill>
                <a:latin typeface="Quicksand Bold"/>
                <a:ea typeface="Quicksand Bold"/>
                <a:cs typeface="Quicksand Bold"/>
                <a:sym typeface="Quicksand Bold"/>
              </a:rPr>
              <a:t> </a:t>
            </a:r>
            <a:r>
              <a:rPr lang="en-US" sz="3419" b="1" dirty="0" err="1">
                <a:solidFill>
                  <a:srgbClr val="0F4662"/>
                </a:solidFill>
                <a:latin typeface="Quicksand Bold"/>
                <a:ea typeface="Quicksand Bold"/>
                <a:cs typeface="Quicksand Bold"/>
                <a:sym typeface="Quicksand Bold"/>
              </a:rPr>
              <a:t>exploratoire</a:t>
            </a:r>
            <a:endParaRPr lang="en-US" sz="3419" b="1" dirty="0">
              <a:solidFill>
                <a:srgbClr val="0F4662"/>
              </a:solidFill>
              <a:latin typeface="Quicksand Bold"/>
              <a:ea typeface="Quicksand Bold"/>
              <a:cs typeface="Quicksand Bold"/>
              <a:sym typeface="Quicksand Bold"/>
            </a:endParaRPr>
          </a:p>
        </p:txBody>
      </p:sp>
      <p:sp>
        <p:nvSpPr>
          <p:cNvPr id="16" name="TextBox 16"/>
          <p:cNvSpPr txBox="1"/>
          <p:nvPr/>
        </p:nvSpPr>
        <p:spPr>
          <a:xfrm>
            <a:off x="717960" y="4573122"/>
            <a:ext cx="5017320" cy="570378"/>
          </a:xfrm>
          <a:prstGeom prst="rect">
            <a:avLst/>
          </a:prstGeom>
        </p:spPr>
        <p:txBody>
          <a:bodyPr lIns="0" tIns="0" rIns="0" bIns="0" rtlCol="0" anchor="t">
            <a:spAutoFit/>
          </a:bodyPr>
          <a:lstStyle/>
          <a:p>
            <a:pPr marL="514350" lvl="0" indent="-514350" algn="ctr">
              <a:lnSpc>
                <a:spcPts val="4786"/>
              </a:lnSpc>
              <a:spcBef>
                <a:spcPct val="0"/>
              </a:spcBef>
              <a:buFont typeface="+mj-lt"/>
              <a:buAutoNum type="arabicPeriod"/>
            </a:pPr>
            <a:r>
              <a:rPr lang="en-US" sz="3419" b="1" dirty="0">
                <a:solidFill>
                  <a:srgbClr val="0F4662"/>
                </a:solidFill>
                <a:latin typeface="Quicksand Bold"/>
                <a:ea typeface="Quicksand Bold"/>
                <a:cs typeface="Quicksand Bold"/>
                <a:sym typeface="Quicksand Bold"/>
              </a:rPr>
              <a:t>Introduction</a:t>
            </a:r>
          </a:p>
        </p:txBody>
      </p:sp>
      <p:sp>
        <p:nvSpPr>
          <p:cNvPr id="18" name="AutoShape 18"/>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19" name="Freeform 19"/>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20" name="TextBox 12">
            <a:extLst>
              <a:ext uri="{FF2B5EF4-FFF2-40B4-BE49-F238E27FC236}">
                <a16:creationId xmlns:a16="http://schemas.microsoft.com/office/drawing/2014/main" id="{FE343345-D36B-DBDF-C415-C58770C9FCB6}"/>
              </a:ext>
            </a:extLst>
          </p:cNvPr>
          <p:cNvSpPr txBox="1"/>
          <p:nvPr/>
        </p:nvSpPr>
        <p:spPr>
          <a:xfrm>
            <a:off x="6324600" y="605389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dirty="0">
                <a:solidFill>
                  <a:srgbClr val="0F4662"/>
                </a:solidFill>
                <a:latin typeface="Quicksand Bold"/>
                <a:ea typeface="Quicksand Bold"/>
                <a:cs typeface="Quicksand Bold"/>
                <a:sym typeface="Quicksand Bold"/>
              </a:rPr>
              <a:t>5. </a:t>
            </a:r>
            <a:r>
              <a:rPr lang="en-US" sz="3419" b="1" dirty="0" err="1">
                <a:solidFill>
                  <a:srgbClr val="0F4662"/>
                </a:solidFill>
                <a:latin typeface="Quicksand Bold"/>
                <a:ea typeface="Quicksand Bold"/>
                <a:cs typeface="Quicksand Bold"/>
                <a:sym typeface="Quicksand Bold"/>
              </a:rPr>
              <a:t>Résultats</a:t>
            </a:r>
            <a:endParaRPr lang="en-US" sz="3419" b="1" dirty="0">
              <a:solidFill>
                <a:srgbClr val="0F4662"/>
              </a:solidFill>
              <a:latin typeface="Quicksand Bold"/>
              <a:ea typeface="Quicksand Bold"/>
              <a:cs typeface="Quicksand Bold"/>
              <a:sym typeface="Quicksand Bold"/>
            </a:endParaRPr>
          </a:p>
        </p:txBody>
      </p:sp>
      <p:sp>
        <p:nvSpPr>
          <p:cNvPr id="21" name="TextBox 14">
            <a:extLst>
              <a:ext uri="{FF2B5EF4-FFF2-40B4-BE49-F238E27FC236}">
                <a16:creationId xmlns:a16="http://schemas.microsoft.com/office/drawing/2014/main" id="{27810209-BD2D-A599-3D15-16C7E6527BAD}"/>
              </a:ext>
            </a:extLst>
          </p:cNvPr>
          <p:cNvSpPr txBox="1"/>
          <p:nvPr/>
        </p:nvSpPr>
        <p:spPr>
          <a:xfrm>
            <a:off x="11931240" y="605100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dirty="0">
                <a:solidFill>
                  <a:srgbClr val="0F4662"/>
                </a:solidFill>
                <a:latin typeface="Quicksand Bold"/>
                <a:ea typeface="Quicksand Bold"/>
                <a:cs typeface="Quicksand Bold"/>
                <a:sym typeface="Quicksand Bold"/>
              </a:rPr>
              <a:t>6. Conclusion</a:t>
            </a:r>
          </a:p>
        </p:txBody>
      </p:sp>
      <p:sp>
        <p:nvSpPr>
          <p:cNvPr id="22" name="TextBox 16">
            <a:extLst>
              <a:ext uri="{FF2B5EF4-FFF2-40B4-BE49-F238E27FC236}">
                <a16:creationId xmlns:a16="http://schemas.microsoft.com/office/drawing/2014/main" id="{526DEEEE-67B7-6A5C-9F85-909DB28461AE}"/>
              </a:ext>
            </a:extLst>
          </p:cNvPr>
          <p:cNvSpPr txBox="1"/>
          <p:nvPr/>
        </p:nvSpPr>
        <p:spPr>
          <a:xfrm>
            <a:off x="717960" y="605389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dirty="0">
                <a:solidFill>
                  <a:srgbClr val="0F4662"/>
                </a:solidFill>
                <a:latin typeface="Quicksand Bold"/>
                <a:ea typeface="Quicksand Bold"/>
                <a:cs typeface="Quicksand Bold"/>
                <a:sym typeface="Quicksand Bold"/>
              </a:rPr>
              <a:t>4. </a:t>
            </a:r>
            <a:r>
              <a:rPr lang="en-US" sz="3419" b="1" dirty="0" err="1">
                <a:solidFill>
                  <a:srgbClr val="0F4662"/>
                </a:solidFill>
                <a:latin typeface="Quicksand Bold"/>
                <a:ea typeface="Quicksand Bold"/>
                <a:cs typeface="Quicksand Bold"/>
                <a:sym typeface="Quicksand Bold"/>
              </a:rPr>
              <a:t>Modélisation</a:t>
            </a:r>
            <a:endParaRPr lang="en-US" sz="3419" b="1" dirty="0">
              <a:solidFill>
                <a:srgbClr val="0F4662"/>
              </a:solidFill>
              <a:latin typeface="Quicksand Bold"/>
              <a:ea typeface="Quicksand Bold"/>
              <a:cs typeface="Quicksand Bold"/>
              <a:sym typeface="Quicksand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txBody>
            <a:bodyPr/>
            <a:lstStyle/>
            <a:p>
              <a:endParaRPr lang="fr-FR"/>
            </a:p>
          </p:txBody>
        </p:sp>
      </p:grpSp>
      <p:sp>
        <p:nvSpPr>
          <p:cNvPr id="7" name="TextBox 7"/>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Rectangle : coins arrondis 7">
            <a:extLst>
              <a:ext uri="{FF2B5EF4-FFF2-40B4-BE49-F238E27FC236}">
                <a16:creationId xmlns:a16="http://schemas.microsoft.com/office/drawing/2014/main" id="{0E17787E-48F5-8A8A-A648-2B0C4D4BB185}"/>
              </a:ext>
            </a:extLst>
          </p:cNvPr>
          <p:cNvSpPr/>
          <p:nvPr/>
        </p:nvSpPr>
        <p:spPr>
          <a:xfrm>
            <a:off x="2209800" y="2705100"/>
            <a:ext cx="6629400"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Modèle linéaire</a:t>
            </a:r>
          </a:p>
        </p:txBody>
      </p:sp>
      <p:sp>
        <p:nvSpPr>
          <p:cNvPr id="9" name="Rectangle : coins arrondis 8">
            <a:extLst>
              <a:ext uri="{FF2B5EF4-FFF2-40B4-BE49-F238E27FC236}">
                <a16:creationId xmlns:a16="http://schemas.microsoft.com/office/drawing/2014/main" id="{4EBDBCFE-8F68-A525-0640-E1702838E337}"/>
              </a:ext>
            </a:extLst>
          </p:cNvPr>
          <p:cNvSpPr/>
          <p:nvPr/>
        </p:nvSpPr>
        <p:spPr>
          <a:xfrm>
            <a:off x="2237232" y="4810491"/>
            <a:ext cx="6629400"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Modélisation temporelle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3468516F-33E4-CE60-EE6D-B393A6F803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206334C-ADED-2E33-458D-5D1644FFBB57}"/>
              </a:ext>
            </a:extLst>
          </p:cNvPr>
          <p:cNvGrpSpPr/>
          <p:nvPr/>
        </p:nvGrpSpPr>
        <p:grpSpPr>
          <a:xfrm>
            <a:off x="13660651" y="0"/>
            <a:ext cx="4627349" cy="10287000"/>
            <a:chOff x="0" y="0"/>
            <a:chExt cx="1218726" cy="2709333"/>
          </a:xfrm>
        </p:grpSpPr>
        <p:sp>
          <p:nvSpPr>
            <p:cNvPr id="3" name="Freeform 3">
              <a:extLst>
                <a:ext uri="{FF2B5EF4-FFF2-40B4-BE49-F238E27FC236}">
                  <a16:creationId xmlns:a16="http://schemas.microsoft.com/office/drawing/2014/main" id="{D833CBD8-EACB-773E-ECDB-B4D4B098A147}"/>
                </a:ext>
              </a:extLst>
            </p:cNvPr>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a:extLst>
                <a:ext uri="{FF2B5EF4-FFF2-40B4-BE49-F238E27FC236}">
                  <a16:creationId xmlns:a16="http://schemas.microsoft.com/office/drawing/2014/main" id="{B079CDFB-E307-1366-10E6-2A343AC5272A}"/>
                </a:ext>
              </a:extLst>
            </p:cNvPr>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2020E144-7D9B-77DA-4D6A-9BC91CD50473}"/>
              </a:ext>
            </a:extLst>
          </p:cNvPr>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Rectangle : coins arrondis 7">
            <a:extLst>
              <a:ext uri="{FF2B5EF4-FFF2-40B4-BE49-F238E27FC236}">
                <a16:creationId xmlns:a16="http://schemas.microsoft.com/office/drawing/2014/main" id="{2168C4E2-07C1-5C35-265A-D97D3331847E}"/>
              </a:ext>
            </a:extLst>
          </p:cNvPr>
          <p:cNvSpPr/>
          <p:nvPr/>
        </p:nvSpPr>
        <p:spPr>
          <a:xfrm>
            <a:off x="251997" y="2095500"/>
            <a:ext cx="4853403"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Modèle linéaire</a:t>
            </a:r>
          </a:p>
        </p:txBody>
      </p:sp>
      <p:pic>
        <p:nvPicPr>
          <p:cNvPr id="11" name="Image 10">
            <a:extLst>
              <a:ext uri="{FF2B5EF4-FFF2-40B4-BE49-F238E27FC236}">
                <a16:creationId xmlns:a16="http://schemas.microsoft.com/office/drawing/2014/main" id="{B2F3435F-4194-0AFA-4C48-27DDF213B911}"/>
              </a:ext>
            </a:extLst>
          </p:cNvPr>
          <p:cNvPicPr>
            <a:picLocks noChangeAspect="1"/>
          </p:cNvPicPr>
          <p:nvPr/>
        </p:nvPicPr>
        <p:blipFill>
          <a:blip r:embed="rId2"/>
          <a:stretch>
            <a:fillRect/>
          </a:stretch>
        </p:blipFill>
        <p:spPr>
          <a:xfrm>
            <a:off x="6083492" y="470284"/>
            <a:ext cx="11195861" cy="9826742"/>
          </a:xfrm>
          <a:prstGeom prst="rect">
            <a:avLst/>
          </a:prstGeom>
        </p:spPr>
      </p:pic>
    </p:spTree>
    <p:extLst>
      <p:ext uri="{BB962C8B-B14F-4D97-AF65-F5344CB8AC3E}">
        <p14:creationId xmlns:p14="http://schemas.microsoft.com/office/powerpoint/2010/main" val="3527053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2E00681-49AD-DC7D-4A93-43B816E32C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3EF08C-37B5-5B28-038E-20001C40683A}"/>
              </a:ext>
            </a:extLst>
          </p:cNvPr>
          <p:cNvGrpSpPr/>
          <p:nvPr/>
        </p:nvGrpSpPr>
        <p:grpSpPr>
          <a:xfrm>
            <a:off x="13660651" y="0"/>
            <a:ext cx="4627349" cy="10287000"/>
            <a:chOff x="0" y="0"/>
            <a:chExt cx="1218726" cy="2709333"/>
          </a:xfrm>
        </p:grpSpPr>
        <p:sp>
          <p:nvSpPr>
            <p:cNvPr id="3" name="Freeform 3">
              <a:extLst>
                <a:ext uri="{FF2B5EF4-FFF2-40B4-BE49-F238E27FC236}">
                  <a16:creationId xmlns:a16="http://schemas.microsoft.com/office/drawing/2014/main" id="{C5FE0466-6D95-8F37-282F-C874B800F149}"/>
                </a:ext>
              </a:extLst>
            </p:cNvPr>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a:extLst>
                <a:ext uri="{FF2B5EF4-FFF2-40B4-BE49-F238E27FC236}">
                  <a16:creationId xmlns:a16="http://schemas.microsoft.com/office/drawing/2014/main" id="{3441B0EB-2B57-AC81-1AE7-C43F1701E312}"/>
                </a:ext>
              </a:extLst>
            </p:cNvPr>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47F82F4A-D888-FB12-EA9F-A4A4631EBB00}"/>
              </a:ext>
            </a:extLst>
          </p:cNvPr>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Rectangle : coins arrondis 7">
            <a:extLst>
              <a:ext uri="{FF2B5EF4-FFF2-40B4-BE49-F238E27FC236}">
                <a16:creationId xmlns:a16="http://schemas.microsoft.com/office/drawing/2014/main" id="{37039787-F17A-777C-E61E-AF88DD1728D6}"/>
              </a:ext>
            </a:extLst>
          </p:cNvPr>
          <p:cNvSpPr/>
          <p:nvPr/>
        </p:nvSpPr>
        <p:spPr>
          <a:xfrm>
            <a:off x="251997" y="2095500"/>
            <a:ext cx="4853403"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Modèle linéaire</a:t>
            </a:r>
          </a:p>
        </p:txBody>
      </p:sp>
      <p:pic>
        <p:nvPicPr>
          <p:cNvPr id="6" name="Image 5">
            <a:extLst>
              <a:ext uri="{FF2B5EF4-FFF2-40B4-BE49-F238E27FC236}">
                <a16:creationId xmlns:a16="http://schemas.microsoft.com/office/drawing/2014/main" id="{23E00BA0-17D9-DB45-C652-946FF14AA2F6}"/>
              </a:ext>
            </a:extLst>
          </p:cNvPr>
          <p:cNvPicPr>
            <a:picLocks noChangeAspect="1"/>
          </p:cNvPicPr>
          <p:nvPr/>
        </p:nvPicPr>
        <p:blipFill>
          <a:blip r:embed="rId2"/>
          <a:stretch>
            <a:fillRect/>
          </a:stretch>
        </p:blipFill>
        <p:spPr>
          <a:xfrm>
            <a:off x="7009726" y="404993"/>
            <a:ext cx="11278274" cy="9828000"/>
          </a:xfrm>
          <a:prstGeom prst="rect">
            <a:avLst/>
          </a:prstGeom>
        </p:spPr>
      </p:pic>
    </p:spTree>
    <p:extLst>
      <p:ext uri="{BB962C8B-B14F-4D97-AF65-F5344CB8AC3E}">
        <p14:creationId xmlns:p14="http://schemas.microsoft.com/office/powerpoint/2010/main" val="2243424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11342914" y="0"/>
            <a:ext cx="6945086" cy="10287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7" name="TextBox 6">
            <a:extLst>
              <a:ext uri="{FF2B5EF4-FFF2-40B4-BE49-F238E27FC236}">
                <a16:creationId xmlns:a16="http://schemas.microsoft.com/office/drawing/2014/main" id="{3F9C22D2-90FE-454B-B032-E42C3279131E}"/>
              </a:ext>
            </a:extLst>
          </p:cNvPr>
          <p:cNvSpPr txBox="1"/>
          <p:nvPr/>
        </p:nvSpPr>
        <p:spPr>
          <a:xfrm>
            <a:off x="892821" y="1664155"/>
            <a:ext cx="2521331" cy="646331"/>
          </a:xfrm>
          <a:prstGeom prst="rect">
            <a:avLst/>
          </a:prstGeom>
          <a:noFill/>
        </p:spPr>
        <p:txBody>
          <a:bodyPr wrap="none" lIns="0" tIns="0" rIns="0" bIns="0" numCol="1" rtlCol="0">
            <a:spAutoFit/>
          </a:bodyPr>
          <a:lstStyle/>
          <a:p>
            <a:r>
              <a:rPr lang="de-DE" altLang="de-DE" sz="4200" b="1" spc="450" dirty="0">
                <a:solidFill>
                  <a:schemeClr val="accent5">
                    <a:lumMod val="50000"/>
                  </a:schemeClr>
                </a:solidFill>
              </a:rPr>
              <a:t>SARIMAX</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931817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92823" y="8713695"/>
            <a:ext cx="342900" cy="3429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141951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94620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2472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2999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7105268" y="0"/>
            <a:ext cx="6945086" cy="10287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2235" r="12235"/>
          <a:stretch/>
        </p:blipFill>
        <p:spPr>
          <a:xfrm>
            <a:off x="-11046974" y="2453312"/>
            <a:ext cx="6714939" cy="6881190"/>
          </a:xfrm>
          <a:prstGeom prst="ellipse">
            <a:avLst/>
          </a:prstGeom>
          <a:ln>
            <a:solidFill>
              <a:schemeClr val="bg2"/>
            </a:solidFill>
          </a:ln>
        </p:spPr>
      </p:pic>
      <p:sp>
        <p:nvSpPr>
          <p:cNvPr id="16" name="Footnote">
            <a:extLst>
              <a:ext uri="{FF2B5EF4-FFF2-40B4-BE49-F238E27FC236}">
                <a16:creationId xmlns:a16="http://schemas.microsoft.com/office/drawing/2014/main" id="{06950DDC-2EEE-4C41-BF18-6FABE1678492}"/>
              </a:ext>
            </a:extLst>
          </p:cNvPr>
          <p:cNvSpPr/>
          <p:nvPr/>
        </p:nvSpPr>
        <p:spPr>
          <a:xfrm>
            <a:off x="892822" y="9588340"/>
            <a:ext cx="6389189" cy="184666"/>
          </a:xfrm>
          <a:prstGeom prst="rect">
            <a:avLst/>
          </a:prstGeom>
        </p:spPr>
        <p:txBody>
          <a:bodyPr vert="horz" lIns="0" tIns="0" rIns="0" bIns="0" numCol="1" rtlCol="0" anchor="b" anchorCtr="0">
            <a:spAutoFit/>
          </a:bodyPr>
          <a:lstStyle/>
          <a:p>
            <a:r>
              <a:rPr lang="en-US" sz="1200" kern="0" dirty="0"/>
              <a:t>Source: pexels.com</a:t>
            </a:r>
          </a:p>
        </p:txBody>
      </p:sp>
      <p:graphicFrame>
        <p:nvGraphicFramePr>
          <p:cNvPr id="2" name="Tableau 1">
            <a:extLst>
              <a:ext uri="{FF2B5EF4-FFF2-40B4-BE49-F238E27FC236}">
                <a16:creationId xmlns:a16="http://schemas.microsoft.com/office/drawing/2014/main" id="{C1485CB5-8C8E-B768-59D8-A3B658928605}"/>
              </a:ext>
            </a:extLst>
          </p:cNvPr>
          <p:cNvGraphicFramePr>
            <a:graphicFrameLocks noGrp="1"/>
          </p:cNvGraphicFramePr>
          <p:nvPr>
            <p:extLst>
              <p:ext uri="{D42A27DB-BD31-4B8C-83A1-F6EECF244321}">
                <p14:modId xmlns:p14="http://schemas.microsoft.com/office/powerpoint/2010/main" val="2380108880"/>
              </p:ext>
            </p:extLst>
          </p:nvPr>
        </p:nvGraphicFramePr>
        <p:xfrm>
          <a:off x="892821" y="2842231"/>
          <a:ext cx="8077006" cy="4825983"/>
        </p:xfrm>
        <a:graphic>
          <a:graphicData uri="http://schemas.openxmlformats.org/drawingml/2006/table">
            <a:tbl>
              <a:tblPr>
                <a:tableStyleId>{0660B408-B3CF-4A94-85FC-2B1E0A45F4A2}</a:tableStyleId>
              </a:tblPr>
              <a:tblGrid>
                <a:gridCol w="3006725">
                  <a:extLst>
                    <a:ext uri="{9D8B030D-6E8A-4147-A177-3AD203B41FA5}">
                      <a16:colId xmlns:a16="http://schemas.microsoft.com/office/drawing/2014/main" val="551045205"/>
                    </a:ext>
                  </a:extLst>
                </a:gridCol>
                <a:gridCol w="2415296">
                  <a:extLst>
                    <a:ext uri="{9D8B030D-6E8A-4147-A177-3AD203B41FA5}">
                      <a16:colId xmlns:a16="http://schemas.microsoft.com/office/drawing/2014/main" val="2274258189"/>
                    </a:ext>
                  </a:extLst>
                </a:gridCol>
                <a:gridCol w="2654985">
                  <a:extLst>
                    <a:ext uri="{9D8B030D-6E8A-4147-A177-3AD203B41FA5}">
                      <a16:colId xmlns:a16="http://schemas.microsoft.com/office/drawing/2014/main" val="1070557077"/>
                    </a:ext>
                  </a:extLst>
                </a:gridCol>
              </a:tblGrid>
              <a:tr h="662941">
                <a:tc gridSpan="2">
                  <a:txBody>
                    <a:bodyPr/>
                    <a:lstStyle/>
                    <a:p>
                      <a:pPr algn="l" fontAlgn="ctr"/>
                      <a:r>
                        <a:rPr lang="fr-FR" sz="3600" u="none" strike="noStrike">
                          <a:effectLst/>
                        </a:rPr>
                        <a:t>Tests Statistiques</a:t>
                      </a:r>
                      <a:endParaRPr lang="fr-FR" sz="3600" b="1" i="0" u="none" strike="noStrike">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fr-FR"/>
                    </a:p>
                  </a:txBody>
                  <a:tcPr/>
                </a:tc>
                <a:tc>
                  <a:txBody>
                    <a:bodyPr/>
                    <a:lstStyle/>
                    <a:p>
                      <a:pPr algn="l" fontAlgn="b"/>
                      <a:endParaRPr lang="fr-FR" sz="3200" b="0" i="0" u="none" strike="noStrike">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782758"/>
                  </a:ext>
                </a:extLst>
              </a:tr>
              <a:tr h="497550">
                <a:tc>
                  <a:txBody>
                    <a:bodyPr/>
                    <a:lstStyle/>
                    <a:p>
                      <a:pPr algn="l" fontAlgn="b"/>
                      <a:r>
                        <a:rPr lang="fr-FR" sz="2400" u="none" strike="noStrike" dirty="0">
                          <a:effectLst/>
                        </a:rPr>
                        <a:t>Test</a:t>
                      </a:r>
                      <a:endParaRPr lang="fr-FR" sz="2400" b="0" i="0" u="none" strike="noStrike" dirty="0">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2400" u="none" strike="noStrike">
                          <a:effectLst/>
                        </a:rPr>
                        <a:t>Statistique</a:t>
                      </a:r>
                      <a:endParaRPr lang="fr-FR" sz="2400" b="0" i="0" u="none" strike="noStrike">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fr-FR" sz="2400" u="none" strike="noStrike">
                          <a:effectLst/>
                        </a:rPr>
                        <a:t>p-valeur</a:t>
                      </a:r>
                      <a:endParaRPr lang="fr-FR" sz="2400" b="0" i="0" u="none" strike="noStrike">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6313022"/>
                  </a:ext>
                </a:extLst>
              </a:tr>
              <a:tr h="857843">
                <a:tc>
                  <a:txBody>
                    <a:bodyPr/>
                    <a:lstStyle/>
                    <a:p>
                      <a:pPr algn="l" fontAlgn="ctr"/>
                      <a:r>
                        <a:rPr lang="fr-FR" sz="2400" u="none" strike="noStrike" dirty="0" err="1">
                          <a:effectLst/>
                        </a:rPr>
                        <a:t>Ljung</a:t>
                      </a:r>
                      <a:r>
                        <a:rPr lang="fr-FR" sz="2400" u="none" strike="noStrike" dirty="0">
                          <a:effectLst/>
                        </a:rPr>
                        <a:t>-Box (L1) (Q)</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dirty="0">
                          <a:effectLst/>
                        </a:rPr>
                        <a:t>2.34</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a:effectLst/>
                        </a:rPr>
                        <a:t>0.13</a:t>
                      </a:r>
                      <a:endParaRPr lang="fr-FR" sz="2400" b="0" i="0" u="none" strike="noStrike">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002134"/>
                  </a:ext>
                </a:extLst>
              </a:tr>
              <a:tr h="857843">
                <a:tc>
                  <a:txBody>
                    <a:bodyPr/>
                    <a:lstStyle/>
                    <a:p>
                      <a:pPr algn="l" fontAlgn="ctr"/>
                      <a:r>
                        <a:rPr lang="fr-FR" sz="2400" u="none" strike="noStrike">
                          <a:effectLst/>
                        </a:rPr>
                        <a:t>Jarque-Bera (JB)</a:t>
                      </a:r>
                      <a:endParaRPr lang="fr-FR" sz="2400" b="0" i="0" u="none" strike="noStrike">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dirty="0">
                          <a:effectLst/>
                        </a:rPr>
                        <a:t>668101390.78</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dirty="0">
                          <a:effectLst/>
                        </a:rPr>
                        <a:t>0.00</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6322928"/>
                  </a:ext>
                </a:extLst>
              </a:tr>
              <a:tr h="857843">
                <a:tc>
                  <a:txBody>
                    <a:bodyPr/>
                    <a:lstStyle/>
                    <a:p>
                      <a:pPr algn="l" fontAlgn="ctr"/>
                      <a:r>
                        <a:rPr lang="fr-FR" sz="2400" u="none" strike="noStrike" dirty="0" err="1">
                          <a:effectLst/>
                        </a:rPr>
                        <a:t>Heteroskedasticity</a:t>
                      </a:r>
                      <a:r>
                        <a:rPr lang="fr-FR" sz="2400" u="none" strike="noStrike" dirty="0">
                          <a:effectLst/>
                        </a:rPr>
                        <a:t> (H)</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dirty="0">
                          <a:effectLst/>
                        </a:rPr>
                        <a:t>0.06</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dirty="0">
                          <a:effectLst/>
                        </a:rPr>
                        <a:t>0.00</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3406936"/>
                  </a:ext>
                </a:extLst>
              </a:tr>
              <a:tr h="497550">
                <a:tc>
                  <a:txBody>
                    <a:bodyPr/>
                    <a:lstStyle/>
                    <a:p>
                      <a:pPr algn="l" fontAlgn="ctr"/>
                      <a:r>
                        <a:rPr lang="fr-FR" sz="2400" u="none" strike="noStrike" dirty="0" err="1">
                          <a:effectLst/>
                        </a:rPr>
                        <a:t>Skew</a:t>
                      </a: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a:effectLst/>
                        </a:rPr>
                        <a:t>33.33</a:t>
                      </a:r>
                      <a:endParaRPr lang="fr-FR" sz="2400" b="0" i="0" u="none" strike="noStrike">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fr-FR" sz="2400" b="0" i="0" u="none" strike="noStrike" dirty="0">
                        <a:solidFill>
                          <a:srgbClr val="000000"/>
                        </a:solidFill>
                        <a:effectLst/>
                        <a:latin typeface="Aptos Narrow" panose="020B000402020202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8520110"/>
                  </a:ext>
                </a:extLst>
              </a:tr>
              <a:tr h="594413">
                <a:tc>
                  <a:txBody>
                    <a:bodyPr/>
                    <a:lstStyle/>
                    <a:p>
                      <a:pPr algn="l" fontAlgn="ctr"/>
                      <a:r>
                        <a:rPr lang="fr-FR" sz="2400" u="none" strike="noStrike" kern="1200" dirty="0">
                          <a:solidFill>
                            <a:schemeClr val="dk1"/>
                          </a:solidFill>
                          <a:effectLst/>
                        </a:rPr>
                        <a:t>Kurtosis</a:t>
                      </a:r>
                      <a:endParaRPr lang="fr-FR" sz="2400" u="none" strike="noStrike" kern="1200" dirty="0">
                        <a:solidFill>
                          <a:schemeClr val="dk1"/>
                        </a:solidFill>
                        <a:effectLst/>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2400" u="none" strike="noStrike" kern="1200" dirty="0">
                          <a:solidFill>
                            <a:schemeClr val="dk1"/>
                          </a:solidFill>
                          <a:effectLst/>
                        </a:rPr>
                        <a:t>1793.61</a:t>
                      </a:r>
                      <a:endParaRPr lang="fr-FR" sz="2400" u="none" strike="noStrike" kern="1200" dirty="0">
                        <a:solidFill>
                          <a:schemeClr val="dk1"/>
                        </a:solidFill>
                        <a:effectLst/>
                        <a:latin typeface="+mn-lt"/>
                        <a:ea typeface="+mn-ea"/>
                        <a:cs typeface="+mn-cs"/>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fr-FR" sz="3600" b="0" i="0" u="none" strike="noStrike" dirty="0">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2140473"/>
                  </a:ext>
                </a:extLst>
              </a:tr>
            </a:tbl>
          </a:graphicData>
        </a:graphic>
      </p:graphicFrame>
    </p:spTree>
    <p:custDataLst>
      <p:tags r:id="rId1"/>
    </p:custDataLst>
    <p:extLst>
      <p:ext uri="{BB962C8B-B14F-4D97-AF65-F5344CB8AC3E}">
        <p14:creationId xmlns:p14="http://schemas.microsoft.com/office/powerpoint/2010/main" val="3257447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8402686" y="1"/>
            <a:ext cx="6945086" cy="10361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6" name="Rectangle 5">
            <a:extLst>
              <a:ext uri="{FF2B5EF4-FFF2-40B4-BE49-F238E27FC236}">
                <a16:creationId xmlns:a16="http://schemas.microsoft.com/office/drawing/2014/main" id="{BD71590B-2C43-48AA-A658-23ED991032C7}"/>
              </a:ext>
            </a:extLst>
          </p:cNvPr>
          <p:cNvSpPr/>
          <p:nvPr/>
        </p:nvSpPr>
        <p:spPr>
          <a:xfrm>
            <a:off x="1" y="0"/>
            <a:ext cx="6945086" cy="10287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7" name="TextBox 6">
            <a:extLst>
              <a:ext uri="{FF2B5EF4-FFF2-40B4-BE49-F238E27FC236}">
                <a16:creationId xmlns:a16="http://schemas.microsoft.com/office/drawing/2014/main" id="{3F9C22D2-90FE-454B-B032-E42C3279131E}"/>
              </a:ext>
            </a:extLst>
          </p:cNvPr>
          <p:cNvSpPr txBox="1"/>
          <p:nvPr/>
        </p:nvSpPr>
        <p:spPr>
          <a:xfrm>
            <a:off x="8131821" y="1664155"/>
            <a:ext cx="2099164" cy="646331"/>
          </a:xfrm>
          <a:prstGeom prst="rect">
            <a:avLst/>
          </a:prstGeom>
          <a:noFill/>
        </p:spPr>
        <p:txBody>
          <a:bodyPr wrap="none" lIns="0" tIns="0" rIns="0" bIns="0" numCol="1" rtlCol="0">
            <a:spAutoFit/>
          </a:bodyPr>
          <a:lstStyle/>
          <a:p>
            <a:r>
              <a:rPr lang="de-DE" altLang="de-DE" sz="4200" spc="450" dirty="0">
                <a:solidFill>
                  <a:schemeClr val="accent5">
                    <a:lumMod val="50000"/>
                  </a:schemeClr>
                </a:solidFill>
              </a:rPr>
              <a:t>SARIMA</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1916702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13182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658513" y="8713695"/>
            <a:ext cx="342900" cy="3429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918520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9711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0238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2235" r="12235"/>
          <a:stretch/>
        </p:blipFill>
        <p:spPr>
          <a:xfrm>
            <a:off x="837311" y="2453312"/>
            <a:ext cx="6714939" cy="6881190"/>
          </a:xfrm>
          <a:prstGeom prst="ellipse">
            <a:avLst/>
          </a:prstGeom>
          <a:ln>
            <a:solidFill>
              <a:schemeClr val="bg2"/>
            </a:solidFill>
          </a:ln>
        </p:spPr>
      </p:pic>
      <p:sp>
        <p:nvSpPr>
          <p:cNvPr id="16" name="Footnote">
            <a:extLst>
              <a:ext uri="{FF2B5EF4-FFF2-40B4-BE49-F238E27FC236}">
                <a16:creationId xmlns:a16="http://schemas.microsoft.com/office/drawing/2014/main" id="{5C58B569-9D4A-4F4D-B6F6-728FC502B3CB}"/>
              </a:ext>
            </a:extLst>
          </p:cNvPr>
          <p:cNvSpPr/>
          <p:nvPr/>
        </p:nvSpPr>
        <p:spPr>
          <a:xfrm>
            <a:off x="8131822" y="9588340"/>
            <a:ext cx="6389189" cy="184666"/>
          </a:xfrm>
          <a:prstGeom prst="rect">
            <a:avLst/>
          </a:prstGeom>
        </p:spPr>
        <p:txBody>
          <a:bodyPr vert="horz" lIns="0" tIns="0" rIns="0" bIns="0" numCol="1" rtlCol="0" anchor="b" anchorCtr="0">
            <a:spAutoFit/>
          </a:bodyPr>
          <a:lstStyle/>
          <a:p>
            <a:r>
              <a:rPr lang="en-US" sz="1200" kern="0" dirty="0"/>
              <a:t>Source: pexels.com</a:t>
            </a:r>
          </a:p>
        </p:txBody>
      </p:sp>
      <p:graphicFrame>
        <p:nvGraphicFramePr>
          <p:cNvPr id="2" name="Tableau 1">
            <a:extLst>
              <a:ext uri="{FF2B5EF4-FFF2-40B4-BE49-F238E27FC236}">
                <a16:creationId xmlns:a16="http://schemas.microsoft.com/office/drawing/2014/main" id="{AFBC2F4E-1057-1C58-E959-34ABA582F0EA}"/>
              </a:ext>
            </a:extLst>
          </p:cNvPr>
          <p:cNvGraphicFramePr>
            <a:graphicFrameLocks noGrp="1"/>
          </p:cNvGraphicFramePr>
          <p:nvPr>
            <p:extLst>
              <p:ext uri="{D42A27DB-BD31-4B8C-83A1-F6EECF244321}">
                <p14:modId xmlns:p14="http://schemas.microsoft.com/office/powerpoint/2010/main" val="2350155650"/>
              </p:ext>
            </p:extLst>
          </p:nvPr>
        </p:nvGraphicFramePr>
        <p:xfrm>
          <a:off x="8695458" y="2880208"/>
          <a:ext cx="7650902" cy="5547360"/>
        </p:xfrm>
        <a:graphic>
          <a:graphicData uri="http://schemas.openxmlformats.org/drawingml/2006/table">
            <a:tbl>
              <a:tblPr>
                <a:tableStyleId>{5940675A-B579-460E-94D1-54222C63F5DA}</a:tableStyleId>
              </a:tblPr>
              <a:tblGrid>
                <a:gridCol w="3825451">
                  <a:extLst>
                    <a:ext uri="{9D8B030D-6E8A-4147-A177-3AD203B41FA5}">
                      <a16:colId xmlns:a16="http://schemas.microsoft.com/office/drawing/2014/main" val="3436177305"/>
                    </a:ext>
                  </a:extLst>
                </a:gridCol>
                <a:gridCol w="3825451">
                  <a:extLst>
                    <a:ext uri="{9D8B030D-6E8A-4147-A177-3AD203B41FA5}">
                      <a16:colId xmlns:a16="http://schemas.microsoft.com/office/drawing/2014/main" val="2729745491"/>
                    </a:ext>
                  </a:extLst>
                </a:gridCol>
              </a:tblGrid>
              <a:tr h="0">
                <a:tc>
                  <a:txBody>
                    <a:bodyPr/>
                    <a:lstStyle/>
                    <a:p>
                      <a:pPr algn="l" fontAlgn="b"/>
                      <a:r>
                        <a:rPr lang="fr-FR" sz="2800" b="1" dirty="0">
                          <a:effectLst/>
                        </a:rPr>
                        <a:t>Variable</a:t>
                      </a:r>
                    </a:p>
                  </a:txBody>
                  <a:tcPr anchor="b"/>
                </a:tc>
                <a:tc>
                  <a:txBody>
                    <a:bodyPr/>
                    <a:lstStyle/>
                    <a:p>
                      <a:pPr algn="l" fontAlgn="b"/>
                      <a:r>
                        <a:rPr lang="fr-FR" sz="2800" b="1" dirty="0">
                          <a:effectLst/>
                        </a:rPr>
                        <a:t>Valeur</a:t>
                      </a:r>
                    </a:p>
                  </a:txBody>
                  <a:tcPr anchor="b"/>
                </a:tc>
                <a:extLst>
                  <a:ext uri="{0D108BD9-81ED-4DB2-BD59-A6C34878D82A}">
                    <a16:rowId xmlns:a16="http://schemas.microsoft.com/office/drawing/2014/main" val="941327529"/>
                  </a:ext>
                </a:extLst>
              </a:tr>
              <a:tr h="0">
                <a:tc>
                  <a:txBody>
                    <a:bodyPr/>
                    <a:lstStyle/>
                    <a:p>
                      <a:pPr algn="l" fontAlgn="base"/>
                      <a:r>
                        <a:rPr lang="fr-FR" sz="2400" b="0">
                          <a:effectLst/>
                        </a:rPr>
                        <a:t>Dep. Variable</a:t>
                      </a:r>
                      <a:endParaRPr lang="fr-FR" sz="2400">
                        <a:effectLst/>
                      </a:endParaRPr>
                    </a:p>
                  </a:txBody>
                  <a:tcPr anchor="ctr"/>
                </a:tc>
                <a:tc>
                  <a:txBody>
                    <a:bodyPr/>
                    <a:lstStyle/>
                    <a:p>
                      <a:pPr algn="l" fontAlgn="base"/>
                      <a:r>
                        <a:rPr lang="fr-FR" sz="2400">
                          <a:effectLst/>
                        </a:rPr>
                        <a:t>unit_sales</a:t>
                      </a:r>
                    </a:p>
                  </a:txBody>
                  <a:tcPr anchor="ctr"/>
                </a:tc>
                <a:extLst>
                  <a:ext uri="{0D108BD9-81ED-4DB2-BD59-A6C34878D82A}">
                    <a16:rowId xmlns:a16="http://schemas.microsoft.com/office/drawing/2014/main" val="3290017299"/>
                  </a:ext>
                </a:extLst>
              </a:tr>
              <a:tr h="0">
                <a:tc>
                  <a:txBody>
                    <a:bodyPr/>
                    <a:lstStyle/>
                    <a:p>
                      <a:pPr algn="l" fontAlgn="base"/>
                      <a:r>
                        <a:rPr lang="fr-FR" sz="2400" b="0">
                          <a:effectLst/>
                        </a:rPr>
                        <a:t>No. Observations</a:t>
                      </a:r>
                      <a:endParaRPr lang="fr-FR" sz="2400">
                        <a:effectLst/>
                      </a:endParaRPr>
                    </a:p>
                  </a:txBody>
                  <a:tcPr anchor="ctr"/>
                </a:tc>
                <a:tc>
                  <a:txBody>
                    <a:bodyPr/>
                    <a:lstStyle/>
                    <a:p>
                      <a:pPr algn="l" fontAlgn="base"/>
                      <a:r>
                        <a:rPr lang="fr-FR" sz="2400">
                          <a:effectLst/>
                        </a:rPr>
                        <a:t>5000</a:t>
                      </a:r>
                    </a:p>
                  </a:txBody>
                  <a:tcPr anchor="ctr"/>
                </a:tc>
                <a:extLst>
                  <a:ext uri="{0D108BD9-81ED-4DB2-BD59-A6C34878D82A}">
                    <a16:rowId xmlns:a16="http://schemas.microsoft.com/office/drawing/2014/main" val="4139147926"/>
                  </a:ext>
                </a:extLst>
              </a:tr>
              <a:tr h="0">
                <a:tc>
                  <a:txBody>
                    <a:bodyPr/>
                    <a:lstStyle/>
                    <a:p>
                      <a:pPr algn="l" fontAlgn="base"/>
                      <a:r>
                        <a:rPr lang="fr-FR" sz="2400" b="0">
                          <a:effectLst/>
                        </a:rPr>
                        <a:t>Model</a:t>
                      </a:r>
                      <a:endParaRPr lang="fr-FR" sz="2400">
                        <a:effectLst/>
                      </a:endParaRPr>
                    </a:p>
                  </a:txBody>
                  <a:tcPr anchor="ctr"/>
                </a:tc>
                <a:tc>
                  <a:txBody>
                    <a:bodyPr/>
                    <a:lstStyle/>
                    <a:p>
                      <a:pPr algn="l" fontAlgn="base"/>
                      <a:r>
                        <a:rPr lang="fr-FR" sz="2400">
                          <a:effectLst/>
                        </a:rPr>
                        <a:t>SARIMAX(5, 1, 0)</a:t>
                      </a:r>
                    </a:p>
                  </a:txBody>
                  <a:tcPr anchor="ctr"/>
                </a:tc>
                <a:extLst>
                  <a:ext uri="{0D108BD9-81ED-4DB2-BD59-A6C34878D82A}">
                    <a16:rowId xmlns:a16="http://schemas.microsoft.com/office/drawing/2014/main" val="2458716299"/>
                  </a:ext>
                </a:extLst>
              </a:tr>
              <a:tr h="0">
                <a:tc>
                  <a:txBody>
                    <a:bodyPr/>
                    <a:lstStyle/>
                    <a:p>
                      <a:pPr algn="l" fontAlgn="base"/>
                      <a:r>
                        <a:rPr lang="fr-FR" sz="2400" b="0">
                          <a:effectLst/>
                        </a:rPr>
                        <a:t>Log Likelihood</a:t>
                      </a:r>
                      <a:endParaRPr lang="fr-FR" sz="2400">
                        <a:effectLst/>
                      </a:endParaRPr>
                    </a:p>
                  </a:txBody>
                  <a:tcPr anchor="ctr"/>
                </a:tc>
                <a:tc>
                  <a:txBody>
                    <a:bodyPr/>
                    <a:lstStyle/>
                    <a:p>
                      <a:pPr algn="l" fontAlgn="base"/>
                      <a:r>
                        <a:rPr lang="fr-FR" sz="2400">
                          <a:effectLst/>
                        </a:rPr>
                        <a:t>-24699.918</a:t>
                      </a:r>
                    </a:p>
                  </a:txBody>
                  <a:tcPr anchor="ctr"/>
                </a:tc>
                <a:extLst>
                  <a:ext uri="{0D108BD9-81ED-4DB2-BD59-A6C34878D82A}">
                    <a16:rowId xmlns:a16="http://schemas.microsoft.com/office/drawing/2014/main" val="2858922746"/>
                  </a:ext>
                </a:extLst>
              </a:tr>
              <a:tr h="0">
                <a:tc>
                  <a:txBody>
                    <a:bodyPr/>
                    <a:lstStyle/>
                    <a:p>
                      <a:pPr algn="l" fontAlgn="base"/>
                      <a:r>
                        <a:rPr lang="fr-FR" sz="2400" b="0">
                          <a:effectLst/>
                        </a:rPr>
                        <a:t>AIC</a:t>
                      </a:r>
                      <a:endParaRPr lang="fr-FR" sz="2400">
                        <a:effectLst/>
                      </a:endParaRPr>
                    </a:p>
                  </a:txBody>
                  <a:tcPr anchor="ctr"/>
                </a:tc>
                <a:tc>
                  <a:txBody>
                    <a:bodyPr/>
                    <a:lstStyle/>
                    <a:p>
                      <a:pPr algn="l" fontAlgn="base"/>
                      <a:r>
                        <a:rPr lang="fr-FR" sz="2400">
                          <a:effectLst/>
                        </a:rPr>
                        <a:t>49411.835</a:t>
                      </a:r>
                    </a:p>
                  </a:txBody>
                  <a:tcPr anchor="ctr"/>
                </a:tc>
                <a:extLst>
                  <a:ext uri="{0D108BD9-81ED-4DB2-BD59-A6C34878D82A}">
                    <a16:rowId xmlns:a16="http://schemas.microsoft.com/office/drawing/2014/main" val="3185846467"/>
                  </a:ext>
                </a:extLst>
              </a:tr>
              <a:tr h="0">
                <a:tc>
                  <a:txBody>
                    <a:bodyPr/>
                    <a:lstStyle/>
                    <a:p>
                      <a:pPr algn="l" fontAlgn="base"/>
                      <a:r>
                        <a:rPr lang="fr-FR" sz="2400" b="0">
                          <a:effectLst/>
                        </a:rPr>
                        <a:t>BIC</a:t>
                      </a:r>
                      <a:endParaRPr lang="fr-FR" sz="2400">
                        <a:effectLst/>
                      </a:endParaRPr>
                    </a:p>
                  </a:txBody>
                  <a:tcPr anchor="ctr"/>
                </a:tc>
                <a:tc>
                  <a:txBody>
                    <a:bodyPr/>
                    <a:lstStyle/>
                    <a:p>
                      <a:pPr algn="l" fontAlgn="base"/>
                      <a:r>
                        <a:rPr lang="fr-FR" sz="2400">
                          <a:effectLst/>
                        </a:rPr>
                        <a:t>49450.931</a:t>
                      </a:r>
                    </a:p>
                  </a:txBody>
                  <a:tcPr anchor="ctr"/>
                </a:tc>
                <a:extLst>
                  <a:ext uri="{0D108BD9-81ED-4DB2-BD59-A6C34878D82A}">
                    <a16:rowId xmlns:a16="http://schemas.microsoft.com/office/drawing/2014/main" val="402997994"/>
                  </a:ext>
                </a:extLst>
              </a:tr>
              <a:tr h="0">
                <a:tc>
                  <a:txBody>
                    <a:bodyPr/>
                    <a:lstStyle/>
                    <a:p>
                      <a:pPr algn="l" fontAlgn="base"/>
                      <a:r>
                        <a:rPr lang="fr-FR" sz="2400" b="0">
                          <a:effectLst/>
                        </a:rPr>
                        <a:t>HQIC</a:t>
                      </a:r>
                      <a:endParaRPr lang="fr-FR" sz="2400">
                        <a:effectLst/>
                      </a:endParaRPr>
                    </a:p>
                  </a:txBody>
                  <a:tcPr anchor="ctr"/>
                </a:tc>
                <a:tc>
                  <a:txBody>
                    <a:bodyPr/>
                    <a:lstStyle/>
                    <a:p>
                      <a:pPr algn="l" fontAlgn="base"/>
                      <a:r>
                        <a:rPr lang="fr-FR" sz="2400">
                          <a:effectLst/>
                        </a:rPr>
                        <a:t>49425.539</a:t>
                      </a:r>
                    </a:p>
                  </a:txBody>
                  <a:tcPr anchor="ctr"/>
                </a:tc>
                <a:extLst>
                  <a:ext uri="{0D108BD9-81ED-4DB2-BD59-A6C34878D82A}">
                    <a16:rowId xmlns:a16="http://schemas.microsoft.com/office/drawing/2014/main" val="2740885042"/>
                  </a:ext>
                </a:extLst>
              </a:tr>
              <a:tr h="0">
                <a:tc>
                  <a:txBody>
                    <a:bodyPr/>
                    <a:lstStyle/>
                    <a:p>
                      <a:pPr algn="l" fontAlgn="base"/>
                      <a:r>
                        <a:rPr lang="fr-FR" sz="2400" b="0">
                          <a:effectLst/>
                        </a:rPr>
                        <a:t>Date</a:t>
                      </a:r>
                      <a:endParaRPr lang="fr-FR" sz="2400">
                        <a:effectLst/>
                      </a:endParaRPr>
                    </a:p>
                  </a:txBody>
                  <a:tcPr anchor="ctr"/>
                </a:tc>
                <a:tc>
                  <a:txBody>
                    <a:bodyPr/>
                    <a:lstStyle/>
                    <a:p>
                      <a:pPr algn="l" fontAlgn="base"/>
                      <a:r>
                        <a:rPr lang="fr-FR" sz="2400">
                          <a:effectLst/>
                        </a:rPr>
                        <a:t>Thu, 19 Dec 2024</a:t>
                      </a:r>
                    </a:p>
                  </a:txBody>
                  <a:tcPr anchor="ctr"/>
                </a:tc>
                <a:extLst>
                  <a:ext uri="{0D108BD9-81ED-4DB2-BD59-A6C34878D82A}">
                    <a16:rowId xmlns:a16="http://schemas.microsoft.com/office/drawing/2014/main" val="1417415504"/>
                  </a:ext>
                </a:extLst>
              </a:tr>
              <a:tr h="0">
                <a:tc>
                  <a:txBody>
                    <a:bodyPr/>
                    <a:lstStyle/>
                    <a:p>
                      <a:pPr algn="l" fontAlgn="base"/>
                      <a:r>
                        <a:rPr lang="fr-FR" sz="2400" b="0">
                          <a:effectLst/>
                        </a:rPr>
                        <a:t>Time</a:t>
                      </a:r>
                      <a:endParaRPr lang="fr-FR" sz="2400">
                        <a:effectLst/>
                      </a:endParaRPr>
                    </a:p>
                  </a:txBody>
                  <a:tcPr anchor="ctr"/>
                </a:tc>
                <a:tc>
                  <a:txBody>
                    <a:bodyPr/>
                    <a:lstStyle/>
                    <a:p>
                      <a:pPr algn="l" fontAlgn="base"/>
                      <a:r>
                        <a:rPr lang="fr-FR" sz="2400">
                          <a:effectLst/>
                        </a:rPr>
                        <a:t>06:46:04</a:t>
                      </a:r>
                    </a:p>
                  </a:txBody>
                  <a:tcPr anchor="ctr"/>
                </a:tc>
                <a:extLst>
                  <a:ext uri="{0D108BD9-81ED-4DB2-BD59-A6C34878D82A}">
                    <a16:rowId xmlns:a16="http://schemas.microsoft.com/office/drawing/2014/main" val="2530423012"/>
                  </a:ext>
                </a:extLst>
              </a:tr>
              <a:tr h="0">
                <a:tc>
                  <a:txBody>
                    <a:bodyPr/>
                    <a:lstStyle/>
                    <a:p>
                      <a:pPr algn="l" fontAlgn="base"/>
                      <a:r>
                        <a:rPr lang="fr-FR" sz="2400" b="0">
                          <a:effectLst/>
                        </a:rPr>
                        <a:t>Sample</a:t>
                      </a:r>
                      <a:endParaRPr lang="fr-FR" sz="2400">
                        <a:effectLst/>
                      </a:endParaRPr>
                    </a:p>
                  </a:txBody>
                  <a:tcPr anchor="ctr"/>
                </a:tc>
                <a:tc>
                  <a:txBody>
                    <a:bodyPr/>
                    <a:lstStyle/>
                    <a:p>
                      <a:pPr algn="l" fontAlgn="base"/>
                      <a:r>
                        <a:rPr lang="fr-FR" sz="2400">
                          <a:effectLst/>
                        </a:rPr>
                        <a:t>0</a:t>
                      </a:r>
                    </a:p>
                  </a:txBody>
                  <a:tcPr anchor="ctr"/>
                </a:tc>
                <a:extLst>
                  <a:ext uri="{0D108BD9-81ED-4DB2-BD59-A6C34878D82A}">
                    <a16:rowId xmlns:a16="http://schemas.microsoft.com/office/drawing/2014/main" val="571966393"/>
                  </a:ext>
                </a:extLst>
              </a:tr>
              <a:tr h="0">
                <a:tc>
                  <a:txBody>
                    <a:bodyPr/>
                    <a:lstStyle/>
                    <a:p>
                      <a:pPr algn="l" fontAlgn="base"/>
                      <a:r>
                        <a:rPr lang="fr-FR" sz="2400" b="0">
                          <a:effectLst/>
                        </a:rPr>
                        <a:t>Covariance Type</a:t>
                      </a:r>
                      <a:endParaRPr lang="fr-FR" sz="2400">
                        <a:effectLst/>
                      </a:endParaRPr>
                    </a:p>
                  </a:txBody>
                  <a:tcPr anchor="ctr"/>
                </a:tc>
                <a:tc>
                  <a:txBody>
                    <a:bodyPr/>
                    <a:lstStyle/>
                    <a:p>
                      <a:pPr algn="l" fontAlgn="base"/>
                      <a:r>
                        <a:rPr lang="fr-FR" sz="2400" dirty="0" err="1">
                          <a:effectLst/>
                        </a:rPr>
                        <a:t>opg</a:t>
                      </a:r>
                      <a:endParaRPr lang="fr-FR" sz="2400" dirty="0">
                        <a:effectLst/>
                      </a:endParaRPr>
                    </a:p>
                  </a:txBody>
                  <a:tcPr anchor="ctr"/>
                </a:tc>
                <a:extLst>
                  <a:ext uri="{0D108BD9-81ED-4DB2-BD59-A6C34878D82A}">
                    <a16:rowId xmlns:a16="http://schemas.microsoft.com/office/drawing/2014/main" val="2028002307"/>
                  </a:ext>
                </a:extLst>
              </a:tr>
            </a:tbl>
          </a:graphicData>
        </a:graphic>
      </p:graphicFrame>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8402686" y="1"/>
            <a:ext cx="6945086" cy="10361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6" name="Rectangle 5">
            <a:extLst>
              <a:ext uri="{FF2B5EF4-FFF2-40B4-BE49-F238E27FC236}">
                <a16:creationId xmlns:a16="http://schemas.microsoft.com/office/drawing/2014/main" id="{BD71590B-2C43-48AA-A658-23ED991032C7}"/>
              </a:ext>
            </a:extLst>
          </p:cNvPr>
          <p:cNvSpPr/>
          <p:nvPr/>
        </p:nvSpPr>
        <p:spPr>
          <a:xfrm>
            <a:off x="1" y="0"/>
            <a:ext cx="6945086" cy="10287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7" name="TextBox 6">
            <a:extLst>
              <a:ext uri="{FF2B5EF4-FFF2-40B4-BE49-F238E27FC236}">
                <a16:creationId xmlns:a16="http://schemas.microsoft.com/office/drawing/2014/main" id="{3F9C22D2-90FE-454B-B032-E42C3279131E}"/>
              </a:ext>
            </a:extLst>
          </p:cNvPr>
          <p:cNvSpPr txBox="1"/>
          <p:nvPr/>
        </p:nvSpPr>
        <p:spPr>
          <a:xfrm>
            <a:off x="8131821" y="1664155"/>
            <a:ext cx="4301755" cy="646331"/>
          </a:xfrm>
          <a:prstGeom prst="rect">
            <a:avLst/>
          </a:prstGeom>
          <a:noFill/>
        </p:spPr>
        <p:txBody>
          <a:bodyPr wrap="none" lIns="0" tIns="0" rIns="0" bIns="0" numCol="1" rtlCol="0">
            <a:spAutoFit/>
          </a:bodyPr>
          <a:lstStyle/>
          <a:p>
            <a:r>
              <a:rPr lang="de-DE" altLang="de-DE" sz="4200" spc="450" dirty="0" err="1">
                <a:solidFill>
                  <a:srgbClr val="079B84"/>
                </a:solidFill>
              </a:rPr>
              <a:t>Modèle</a:t>
            </a:r>
            <a:r>
              <a:rPr lang="de-DE" altLang="de-DE" sz="4200" spc="450" dirty="0">
                <a:solidFill>
                  <a:srgbClr val="079B84"/>
                </a:solidFill>
              </a:rPr>
              <a:t> </a:t>
            </a:r>
            <a:r>
              <a:rPr lang="de-DE" altLang="de-DE" sz="4200" spc="450" dirty="0" err="1">
                <a:solidFill>
                  <a:srgbClr val="079B84"/>
                </a:solidFill>
              </a:rPr>
              <a:t>linéaire</a:t>
            </a:r>
            <a:endParaRPr lang="de-DE" altLang="de-DE" sz="4200" spc="450" dirty="0">
              <a:solidFill>
                <a:srgbClr val="079B84"/>
              </a:solidFill>
            </a:endParaRP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1916702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13182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65851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9185204" y="8713695"/>
            <a:ext cx="342900" cy="3429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9711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0238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rotWithShape="1">
          <a:blip r:embed="rId9"/>
          <a:srcRect l="5130" t="24550" r="50815" b="9259"/>
          <a:stretch/>
        </p:blipFill>
        <p:spPr>
          <a:xfrm>
            <a:off x="726804" y="2525483"/>
            <a:ext cx="6797853" cy="6809019"/>
          </a:xfrm>
          <a:prstGeom prst="ellipse">
            <a:avLst/>
          </a:prstGeom>
          <a:ln>
            <a:solidFill>
              <a:schemeClr val="bg2"/>
            </a:solidFill>
          </a:ln>
        </p:spPr>
      </p:pic>
      <p:sp>
        <p:nvSpPr>
          <p:cNvPr id="16" name="Footnote">
            <a:extLst>
              <a:ext uri="{FF2B5EF4-FFF2-40B4-BE49-F238E27FC236}">
                <a16:creationId xmlns:a16="http://schemas.microsoft.com/office/drawing/2014/main" id="{A6C80493-CC48-49B0-810A-422E497551EF}"/>
              </a:ext>
            </a:extLst>
          </p:cNvPr>
          <p:cNvSpPr/>
          <p:nvPr/>
        </p:nvSpPr>
        <p:spPr>
          <a:xfrm>
            <a:off x="8131822" y="9588340"/>
            <a:ext cx="6389189" cy="184666"/>
          </a:xfrm>
          <a:prstGeom prst="rect">
            <a:avLst/>
          </a:prstGeom>
        </p:spPr>
        <p:txBody>
          <a:bodyPr vert="horz" lIns="0" tIns="0" rIns="0" bIns="0" numCol="1" rtlCol="0" anchor="b" anchorCtr="0">
            <a:spAutoFit/>
          </a:bodyPr>
          <a:lstStyle/>
          <a:p>
            <a:r>
              <a:rPr lang="en-US" sz="1200" kern="0" dirty="0"/>
              <a:t>Source: pexels.com</a:t>
            </a:r>
          </a:p>
        </p:txBody>
      </p:sp>
      <p:pic>
        <p:nvPicPr>
          <p:cNvPr id="3" name="Image 2">
            <a:extLst>
              <a:ext uri="{FF2B5EF4-FFF2-40B4-BE49-F238E27FC236}">
                <a16:creationId xmlns:a16="http://schemas.microsoft.com/office/drawing/2014/main" id="{87945D6B-A667-14BC-2A5E-E3508F2F3D1B}"/>
              </a:ext>
            </a:extLst>
          </p:cNvPr>
          <p:cNvPicPr>
            <a:picLocks noChangeAspect="1"/>
          </p:cNvPicPr>
          <p:nvPr/>
        </p:nvPicPr>
        <p:blipFill>
          <a:blip r:embed="rId10"/>
          <a:stretch>
            <a:fillRect/>
          </a:stretch>
        </p:blipFill>
        <p:spPr>
          <a:xfrm>
            <a:off x="7709425" y="3619500"/>
            <a:ext cx="9559092" cy="3460460"/>
          </a:xfrm>
          <a:prstGeom prst="rect">
            <a:avLst/>
          </a:prstGeom>
        </p:spPr>
      </p:pic>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22818" y="2097882"/>
            <a:ext cx="18310818" cy="59221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2" name="TextBox 21">
            <a:extLst>
              <a:ext uri="{FF2B5EF4-FFF2-40B4-BE49-F238E27FC236}">
                <a16:creationId xmlns:a16="http://schemas.microsoft.com/office/drawing/2014/main" id="{A1822C06-3564-44B0-A787-3674A0B6C05B}"/>
              </a:ext>
            </a:extLst>
          </p:cNvPr>
          <p:cNvSpPr txBox="1"/>
          <p:nvPr/>
        </p:nvSpPr>
        <p:spPr>
          <a:xfrm>
            <a:off x="788822" y="1250602"/>
            <a:ext cx="2404376" cy="646331"/>
          </a:xfrm>
          <a:prstGeom prst="rect">
            <a:avLst/>
          </a:prstGeom>
          <a:noFill/>
        </p:spPr>
        <p:txBody>
          <a:bodyPr wrap="none" numCol="1" rtlCol="0">
            <a:spAutoFit/>
          </a:bodyPr>
          <a:lstStyle/>
          <a:p>
            <a:r>
              <a:rPr lang="de-DE" altLang="de-DE" sz="3600" spc="450" dirty="0" err="1">
                <a:solidFill>
                  <a:schemeClr val="accent5"/>
                </a:solidFill>
              </a:rPr>
              <a:t>Résultats</a:t>
            </a:r>
            <a:endParaRPr lang="de-DE" altLang="de-DE" sz="3600" spc="450" dirty="0">
              <a:solidFill>
                <a:schemeClr val="accent5"/>
              </a:solidFill>
            </a:endParaRPr>
          </a:p>
        </p:txBody>
      </p:sp>
      <p:pic>
        <p:nvPicPr>
          <p:cNvPr id="24" name="Image 23">
            <a:extLst>
              <a:ext uri="{FF2B5EF4-FFF2-40B4-BE49-F238E27FC236}">
                <a16:creationId xmlns:a16="http://schemas.microsoft.com/office/drawing/2014/main" id="{4941CA6E-A6D7-939D-7F91-2F733A2D1255}"/>
              </a:ext>
            </a:extLst>
          </p:cNvPr>
          <p:cNvPicPr>
            <a:picLocks noChangeAspect="1"/>
          </p:cNvPicPr>
          <p:nvPr/>
        </p:nvPicPr>
        <p:blipFill>
          <a:blip r:embed="rId6"/>
          <a:stretch>
            <a:fillRect/>
          </a:stretch>
        </p:blipFill>
        <p:spPr>
          <a:xfrm>
            <a:off x="990600" y="2801627"/>
            <a:ext cx="6400800" cy="4902021"/>
          </a:xfrm>
          <a:prstGeom prst="rect">
            <a:avLst/>
          </a:prstGeom>
        </p:spPr>
      </p:pic>
      <p:pic>
        <p:nvPicPr>
          <p:cNvPr id="26" name="Image 25">
            <a:extLst>
              <a:ext uri="{FF2B5EF4-FFF2-40B4-BE49-F238E27FC236}">
                <a16:creationId xmlns:a16="http://schemas.microsoft.com/office/drawing/2014/main" id="{63D72447-7845-43E0-5970-DA1C87A1F0C5}"/>
              </a:ext>
            </a:extLst>
          </p:cNvPr>
          <p:cNvPicPr>
            <a:picLocks noChangeAspect="1"/>
          </p:cNvPicPr>
          <p:nvPr/>
        </p:nvPicPr>
        <p:blipFill>
          <a:blip r:embed="rId7"/>
          <a:stretch>
            <a:fillRect/>
          </a:stretch>
        </p:blipFill>
        <p:spPr>
          <a:xfrm>
            <a:off x="9753600" y="2787590"/>
            <a:ext cx="6400800" cy="4902021"/>
          </a:xfrm>
          <a:prstGeom prst="rect">
            <a:avLst/>
          </a:prstGeom>
        </p:spPr>
      </p:pic>
      <p:pic>
        <p:nvPicPr>
          <p:cNvPr id="28" name="Image 27">
            <a:extLst>
              <a:ext uri="{FF2B5EF4-FFF2-40B4-BE49-F238E27FC236}">
                <a16:creationId xmlns:a16="http://schemas.microsoft.com/office/drawing/2014/main" id="{61CF9AC4-FE1B-BA60-75AD-25D81FEE75F5}"/>
              </a:ext>
            </a:extLst>
          </p:cNvPr>
          <p:cNvPicPr>
            <a:picLocks noChangeAspect="1"/>
          </p:cNvPicPr>
          <p:nvPr/>
        </p:nvPicPr>
        <p:blipFill>
          <a:blip r:embed="rId8"/>
          <a:stretch>
            <a:fillRect/>
          </a:stretch>
        </p:blipFill>
        <p:spPr>
          <a:xfrm>
            <a:off x="-13091845" y="647700"/>
            <a:ext cx="9967645" cy="8748722"/>
          </a:xfrm>
          <a:prstGeom prst="rect">
            <a:avLst/>
          </a:prstGeom>
        </p:spPr>
      </p:pic>
    </p:spTree>
    <p:custDataLst>
      <p:tags r:id="rId1"/>
    </p:custDataLst>
    <p:extLst>
      <p:ext uri="{BB962C8B-B14F-4D97-AF65-F5344CB8AC3E}">
        <p14:creationId xmlns:p14="http://schemas.microsoft.com/office/powerpoint/2010/main" val="302316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6" y="4231184"/>
            <a:ext cx="10655487" cy="2045560"/>
          </a:xfrm>
          <a:prstGeom prst="rect">
            <a:avLst/>
          </a:prstGeom>
        </p:spPr>
        <p:txBody>
          <a:bodyPr lIns="0" tIns="0" rIns="0" bIns="0" rtlCol="0" anchor="t">
            <a:spAutoFit/>
          </a:bodyPr>
          <a:lstStyle/>
          <a:p>
            <a:pPr lvl="0" algn="ctr">
              <a:lnSpc>
                <a:spcPts val="4079"/>
              </a:lnSpc>
            </a:pPr>
            <a:r>
              <a:rPr lang="fr-FR" sz="2400" dirty="0">
                <a:solidFill>
                  <a:srgbClr val="0F4662"/>
                </a:solidFill>
                <a:latin typeface="Quicksand"/>
                <a:ea typeface="Quicksand"/>
                <a:cs typeface="Quicksand"/>
                <a:sym typeface="Quicksand"/>
              </a:rPr>
              <a:t>En mettant en œuvre une stratégie de vente bien documentée et innovante, notre objectif n’est pas seulement d’augmenter les chiffres de vente immédiats, mais aussi d’établir un cadre durable pour une croissance et un succès continu.</a:t>
            </a:r>
            <a:endParaRPr lang="en-US" sz="2400" dirty="0">
              <a:solidFill>
                <a:srgbClr val="0F4662"/>
              </a:solidFill>
              <a:latin typeface="Quicksand"/>
              <a:ea typeface="Quicksand"/>
              <a:cs typeface="Quicksand"/>
              <a:sym typeface="Quicksand"/>
            </a:endParaRP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076700"/>
            <a:ext cx="9960491" cy="2571345"/>
          </a:xfrm>
          <a:prstGeom prst="rect">
            <a:avLst/>
          </a:prstGeom>
        </p:spPr>
        <p:txBody>
          <a:bodyPr lIns="0" tIns="0" rIns="0" bIns="0" rtlCol="0" anchor="t">
            <a:spAutoFit/>
          </a:bodyPr>
          <a:lstStyle/>
          <a:p>
            <a:pPr marL="0" lvl="0" indent="0" algn="ctr">
              <a:lnSpc>
                <a:spcPts val="4079"/>
              </a:lnSpc>
            </a:pPr>
            <a:r>
              <a:rPr lang="fr-FR" sz="2400" dirty="0">
                <a:latin typeface="Quicksand"/>
                <a:ea typeface="Quicksand"/>
                <a:cs typeface="Quicksand"/>
                <a:sym typeface="Quicksand"/>
              </a:rPr>
              <a:t>Dans un marché de la vente au détail de plus en plus compétitif, il est essentiel pour </a:t>
            </a:r>
            <a:r>
              <a:rPr lang="fr-FR" sz="2400" dirty="0" err="1">
                <a:latin typeface="Quicksand"/>
                <a:ea typeface="Quicksand"/>
                <a:cs typeface="Quicksand"/>
                <a:sym typeface="Quicksand"/>
              </a:rPr>
              <a:t>Favorita</a:t>
            </a:r>
            <a:r>
              <a:rPr lang="fr-FR" sz="2400" dirty="0">
                <a:latin typeface="Quicksand"/>
                <a:ea typeface="Quicksand"/>
                <a:cs typeface="Quicksand"/>
                <a:sym typeface="Quicksand"/>
              </a:rPr>
              <a:t> d'anticiper la demande de ses clients pour rester compétitif. Ce projet de prévision des ventes vise à offrir une solution data-</a:t>
            </a:r>
            <a:r>
              <a:rPr lang="fr-FR" sz="2400" dirty="0" err="1">
                <a:latin typeface="Quicksand"/>
                <a:ea typeface="Quicksand"/>
                <a:cs typeface="Quicksand"/>
                <a:sym typeface="Quicksand"/>
              </a:rPr>
              <a:t>driven</a:t>
            </a:r>
            <a:r>
              <a:rPr lang="fr-FR" sz="2400" dirty="0">
                <a:latin typeface="Quicksand"/>
                <a:ea typeface="Quicksand"/>
                <a:cs typeface="Quicksand"/>
                <a:sym typeface="Quicksand"/>
              </a:rPr>
              <a:t> permettant d'optimiser la gestion des stocks et de mieux planifier les opérations, tout en améliorant l'expérience client. </a:t>
            </a:r>
            <a:endParaRPr lang="en-US" sz="2400" dirty="0">
              <a:latin typeface="Quicksand"/>
              <a:ea typeface="Quicksand"/>
              <a:cs typeface="Quicksand"/>
              <a:sym typeface="Quicksand"/>
            </a:endParaRP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1EBC284-B254-F5FE-92F0-570F5FA49D2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D130EB3-C04C-A166-8EA0-8FA9EB8B1DBD}"/>
              </a:ext>
            </a:extLst>
          </p:cNvPr>
          <p:cNvSpPr txBox="1"/>
          <p:nvPr/>
        </p:nvSpPr>
        <p:spPr>
          <a:xfrm>
            <a:off x="1699008" y="4264178"/>
            <a:ext cx="9960491" cy="2045560"/>
          </a:xfrm>
          <a:prstGeom prst="rect">
            <a:avLst/>
          </a:prstGeom>
        </p:spPr>
        <p:txBody>
          <a:bodyPr lIns="0" tIns="0" rIns="0" bIns="0" rtlCol="0" anchor="t">
            <a:spAutoFit/>
          </a:bodyPr>
          <a:lstStyle/>
          <a:p>
            <a:pPr marL="0" lvl="0" indent="0" algn="ctr">
              <a:lnSpc>
                <a:spcPts val="4079"/>
              </a:lnSpc>
            </a:pPr>
            <a:r>
              <a:rPr lang="fr-FR" sz="2400" dirty="0">
                <a:latin typeface="Quicksand"/>
                <a:ea typeface="Quicksand"/>
                <a:cs typeface="Quicksand"/>
                <a:sym typeface="Quicksand"/>
              </a:rPr>
              <a:t>En nous appuyant sur des données riches et variées, nous avons développé un modèle capable de prédire les fluctuations des ventes, prenant en compte des facteurs tels que les promotions, la saisonnalité et les événements spéciaux. </a:t>
            </a:r>
            <a:endParaRPr lang="en-US" sz="2400" dirty="0">
              <a:latin typeface="Quicksand"/>
              <a:ea typeface="Quicksand"/>
              <a:cs typeface="Quicksand"/>
              <a:sym typeface="Quicksand"/>
            </a:endParaRPr>
          </a:p>
        </p:txBody>
      </p:sp>
      <p:sp>
        <p:nvSpPr>
          <p:cNvPr id="3" name="AutoShape 3">
            <a:extLst>
              <a:ext uri="{FF2B5EF4-FFF2-40B4-BE49-F238E27FC236}">
                <a16:creationId xmlns:a16="http://schemas.microsoft.com/office/drawing/2014/main" id="{55D886B7-D83C-A919-A22D-B6A9E9C99119}"/>
              </a:ext>
            </a:extLst>
          </p:cNvPr>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a:extLst>
              <a:ext uri="{FF2B5EF4-FFF2-40B4-BE49-F238E27FC236}">
                <a16:creationId xmlns:a16="http://schemas.microsoft.com/office/drawing/2014/main" id="{F0E0F7F1-C8CF-62A2-5118-30DD7AFE756E}"/>
              </a:ext>
            </a:extLst>
          </p:cNvPr>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a:extLst>
              <a:ext uri="{FF2B5EF4-FFF2-40B4-BE49-F238E27FC236}">
                <a16:creationId xmlns:a16="http://schemas.microsoft.com/office/drawing/2014/main" id="{76D36B37-B798-F533-CAEA-DB2E80650309}"/>
              </a:ext>
            </a:extLst>
          </p:cNvPr>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a:extLst>
              <a:ext uri="{FF2B5EF4-FFF2-40B4-BE49-F238E27FC236}">
                <a16:creationId xmlns:a16="http://schemas.microsoft.com/office/drawing/2014/main" id="{9E1344A5-6094-B89B-D088-129020B59B40}"/>
              </a:ext>
            </a:extLst>
          </p:cNvPr>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a:extLst>
              <a:ext uri="{FF2B5EF4-FFF2-40B4-BE49-F238E27FC236}">
                <a16:creationId xmlns:a16="http://schemas.microsoft.com/office/drawing/2014/main" id="{E57B558A-5521-AA07-89A7-F8ED44B0C398}"/>
              </a:ext>
            </a:extLst>
          </p:cNvPr>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8" name="Group 5">
            <a:extLst>
              <a:ext uri="{FF2B5EF4-FFF2-40B4-BE49-F238E27FC236}">
                <a16:creationId xmlns:a16="http://schemas.microsoft.com/office/drawing/2014/main" id="{3FC8B16E-51DC-CC9A-7225-5B468710C788}"/>
              </a:ext>
            </a:extLst>
          </p:cNvPr>
          <p:cNvGrpSpPr/>
          <p:nvPr/>
        </p:nvGrpSpPr>
        <p:grpSpPr>
          <a:xfrm>
            <a:off x="12725400" y="2895359"/>
            <a:ext cx="4305300" cy="4783198"/>
            <a:chOff x="0" y="0"/>
            <a:chExt cx="8441085" cy="10097834"/>
          </a:xfr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grpSpPr>
        <p:pic>
          <p:nvPicPr>
            <p:cNvPr id="9" name="Picture 6">
              <a:extLst>
                <a:ext uri="{FF2B5EF4-FFF2-40B4-BE49-F238E27FC236}">
                  <a16:creationId xmlns:a16="http://schemas.microsoft.com/office/drawing/2014/main" id="{5A671F3A-1645-18C1-B3CF-33CCAE6571D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2136" r="22136"/>
            <a:stretch/>
          </p:blipFill>
          <p:spPr>
            <a:xfrm>
              <a:off x="0" y="0"/>
              <a:ext cx="8441085" cy="10097834"/>
            </a:xfrm>
            <a:prstGeom prst="rect">
              <a:avLst/>
            </a:prstGeom>
            <a:grpFill/>
          </p:spPr>
        </p:pic>
      </p:grpSp>
    </p:spTree>
    <p:extLst>
      <p:ext uri="{BB962C8B-B14F-4D97-AF65-F5344CB8AC3E}">
        <p14:creationId xmlns:p14="http://schemas.microsoft.com/office/powerpoint/2010/main" val="10198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fr-FR"/>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9871981" y="1879554"/>
            <a:ext cx="7445822" cy="6712464"/>
            <a:chOff x="-1486677" y="436683"/>
            <a:chExt cx="9927763" cy="8370634"/>
          </a:xfr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grpSpPr>
        <p:pic>
          <p:nvPicPr>
            <p:cNvPr id="6" name="Picture 6"/>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2136" r="22136"/>
            <a:stretch/>
          </p:blipFill>
          <p:spPr>
            <a:xfrm>
              <a:off x="-1486677" y="436683"/>
              <a:ext cx="9927763" cy="8370634"/>
            </a:xfrm>
            <a:prstGeom prst="rect">
              <a:avLst/>
            </a:prstGeom>
            <a:grpFill/>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TextBox 8"/>
          <p:cNvSpPr txBox="1"/>
          <p:nvPr/>
        </p:nvSpPr>
        <p:spPr>
          <a:xfrm>
            <a:off x="1028700" y="599709"/>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9" name="TextBox 9"/>
          <p:cNvSpPr txBox="1"/>
          <p:nvPr/>
        </p:nvSpPr>
        <p:spPr>
          <a:xfrm>
            <a:off x="1028700" y="3386084"/>
            <a:ext cx="8115300" cy="4148700"/>
          </a:xfrm>
          <a:prstGeom prst="rect">
            <a:avLst/>
          </a:prstGeom>
        </p:spPr>
        <p:txBody>
          <a:bodyPr wrap="square" lIns="0" tIns="0" rIns="0" bIns="0" rtlCol="0" anchor="t">
            <a:spAutoFit/>
          </a:bodyPr>
          <a:lstStyle/>
          <a:p>
            <a:pPr lvl="0" algn="just">
              <a:lnSpc>
                <a:spcPts val="4079"/>
              </a:lnSpc>
            </a:pPr>
            <a:r>
              <a:rPr lang="fr-FR" sz="2400" dirty="0">
                <a:latin typeface="Quicksand"/>
                <a:ea typeface="Quicksand"/>
                <a:cs typeface="Quicksand"/>
                <a:sym typeface="Quicksand"/>
              </a:rPr>
              <a:t>Elles sont essentielles pour prédire les ventes unitaires de milliers d’articles vendus dans différents magasins </a:t>
            </a:r>
            <a:r>
              <a:rPr lang="fr-FR" sz="2400" b="1" dirty="0" err="1">
                <a:latin typeface="Quicksand"/>
                <a:ea typeface="Quicksand"/>
                <a:cs typeface="Quicksand"/>
                <a:sym typeface="Quicksand"/>
              </a:rPr>
              <a:t>Favorita</a:t>
            </a:r>
            <a:r>
              <a:rPr lang="fr-FR" sz="2400" dirty="0">
                <a:latin typeface="Quicksand"/>
                <a:ea typeface="Quicksand"/>
                <a:cs typeface="Quicksand"/>
                <a:sym typeface="Quicksand"/>
              </a:rPr>
              <a:t> situés en Équateur. Les données d’entraînement comprennent les dates, les informations sur le magasin et l’article, si cet article a été promu, ainsi que les ventes unitaires. Les fichiers supplémentaires contiennent des informations supplémentaires qui peuvent être utiles lors de la création de vos modèles.</a:t>
            </a:r>
            <a:endParaRPr lang="en-US" sz="2400" dirty="0">
              <a:latin typeface="Quicksand"/>
              <a:ea typeface="Quicksand"/>
              <a:cs typeface="Quicksand"/>
              <a:sym typeface="Quicksand"/>
            </a:endParaRPr>
          </a:p>
        </p:txBody>
      </p:sp>
      <p:sp>
        <p:nvSpPr>
          <p:cNvPr id="10" name="TextBox 10"/>
          <p:cNvSpPr txBox="1"/>
          <p:nvPr/>
        </p:nvSpPr>
        <p:spPr>
          <a:xfrm>
            <a:off x="1028700" y="2823184"/>
            <a:ext cx="693806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Sources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4" name="TextBox 14"/>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9C1E2452-5276-3987-53CF-AC74376B0D6D}"/>
              </a:ext>
            </a:extLst>
          </p:cNvPr>
          <p:cNvGrpSpPr/>
          <p:nvPr/>
        </p:nvGrpSpPr>
        <p:grpSpPr>
          <a:xfrm>
            <a:off x="2871475" y="2367162"/>
            <a:ext cx="100091822" cy="7009117"/>
            <a:chOff x="2871475" y="2367162"/>
            <a:chExt cx="100091822" cy="7009117"/>
          </a:xfrm>
        </p:grpSpPr>
        <p:grpSp>
          <p:nvGrpSpPr>
            <p:cNvPr id="2" name="Group 2"/>
            <p:cNvGrpSpPr/>
            <p:nvPr/>
          </p:nvGrpSpPr>
          <p:grpSpPr>
            <a:xfrm>
              <a:off x="2871475" y="2456695"/>
              <a:ext cx="9853925"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p:cNvGrpSpPr/>
            <p:nvPr/>
          </p:nvGrpSpPr>
          <p:grpSpPr>
            <a:xfrm>
              <a:off x="15671318" y="2456695"/>
              <a:ext cx="9853925"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p:cNvGrpSpPr/>
            <p:nvPr/>
          </p:nvGrpSpPr>
          <p:grpSpPr>
            <a:xfrm>
              <a:off x="28471161" y="2367162"/>
              <a:ext cx="9853925"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2A447ACC-3FC8-49B3-BFB6-562004674282}"/>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0C930A31-7A0E-8E46-172F-1CD3252B436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620D0B88-FE90-0D02-C307-FDC291BF59A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0902A742-846F-135F-7979-5E15BB9EEBBC}"/>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F79D305B-4949-C2B3-7CD7-F4D4F950EFD9}"/>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B4F0840F-DAEA-C1A1-DEDA-B79866086A79}"/>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B238D925-BA35-E264-7735-AF7AD8E274CD}"/>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E9A8EF05-3EFD-D53B-EAF8-0F4911EC348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DEE23527-D211-F830-19C2-4BB7450EF4D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DEC488F6-A3DA-578D-59A9-86BCF43E18F6}"/>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5C59627F-9D11-F4AB-E6BF-BBFBCD62FED1}"/>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689E8264-546E-7057-BE9F-DE4555DD6AC1}"/>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FBA9C909-6778-A4AC-E1EF-EA23831159E0}"/>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1B03FC72-FC7F-FEBD-7896-C516DDBBB199}"/>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4FE98C08-9D66-8E00-7AA9-7DBC69C2D85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DD91C9CE-FA21-18E8-5746-AE5D0D3800A7}"/>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15F8A04E-E169-A936-D21E-471D63BF9C01}"/>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F0403CE3-12E3-072A-B9A5-241A853B78C9}"/>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10B0A0B9-3DAF-5075-65E6-8BBE042067C5}"/>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9B917108-BE69-6662-F97E-DAE9357728A6}"/>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6F45E603-8F62-33F7-8EF0-809A68A43A7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75A659DF-5166-6FEC-0636-FD14FCF6464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132D904E-CA9F-2192-2C17-CD7E9FFA4393}"/>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72F5E162-0691-A053-A5DB-5E5395FB8761}"/>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01B3AAF5-FF85-34FB-A126-A08D727966A6}"/>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D045D8F4-7996-B132-FC7F-A4E10E62764E}"/>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76DDAA8D-0B28-CF7B-3556-A4FAC7CA1E9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ADF323F7-8257-49FD-5453-AB1C348C94A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41E5113E-20FC-86B9-5A25-1A8F9238DA0F}"/>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E0FB9B70-D0EE-DF25-3614-82E0EAC53D42}"/>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6AF70DD3-AA76-BFF4-B3F6-7DFC45CBD9F7}"/>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65CE6FAC-0BF6-F3BA-185A-5D465F7E10D8}"/>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92472D6C-3DCE-5A63-604A-B519042DE4F8}"/>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521D68BF-98CA-FD97-0F6C-565C24E2363C}"/>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AF211A5C-A86D-7474-FD43-86505DA947EF}"/>
              </a:ext>
            </a:extLst>
          </p:cNvPr>
          <p:cNvGrpSpPr/>
          <p:nvPr/>
        </p:nvGrpSpPr>
        <p:grpSpPr>
          <a:xfrm>
            <a:off x="-10058400" y="2367162"/>
            <a:ext cx="100091822" cy="7009117"/>
            <a:chOff x="2871475" y="2367162"/>
            <a:chExt cx="100091822" cy="7009117"/>
          </a:xfrm>
        </p:grpSpPr>
        <p:grpSp>
          <p:nvGrpSpPr>
            <p:cNvPr id="2" name="Group 2">
              <a:extLst>
                <a:ext uri="{FF2B5EF4-FFF2-40B4-BE49-F238E27FC236}">
                  <a16:creationId xmlns:a16="http://schemas.microsoft.com/office/drawing/2014/main" id="{E0553DE7-1158-686E-DF2A-96EA7F58FF64}"/>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79D9D71E-A9DE-ED72-4493-399C3600B97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A5734115-00B1-7FAF-6F2A-BCB0914191F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FF6B3AA2-F372-5B86-B725-7B2C80DCF29A}"/>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704BFC24-D7A8-5282-7B82-28EDCF6D38E3}"/>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0C54D6BB-D397-5B4B-A736-8051E375109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D0DCCABA-897A-C0CA-A84B-E535259C6DB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129B5CBF-5777-E413-C337-1838BB48364E}"/>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83CEF783-3153-4AD1-60C7-CD18FAF4443F}"/>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ACE10006-29AB-B114-36CB-D809EA3779C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43754CF0-66C6-D803-542C-E92F97FA92A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033F6387-EBAE-9940-82A3-BFD097131F1F}"/>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656A1307-E78C-2A25-C2E2-78FE20E975EC}"/>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ECEC76ED-DFFC-F50F-81A8-71D7AE563604}"/>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5540103A-8315-D5B2-3D3A-76EB67A85ACF}"/>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50673569-E2E3-3B3F-D33E-FE3E5E320971}"/>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180A3DB4-09EF-4DA3-A87E-2A879293D5B9}"/>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FA25AF27-39B9-FD2B-8AD8-1B4167484D9E}"/>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1E54E7B8-8D91-2C19-6349-19FEC93339C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5C110B80-9E2B-3F22-3164-0E9AB5802201}"/>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783C4188-EC49-5B11-1A6E-A1ECCBBFF4CE}"/>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C33DBFDF-3AEC-3E19-C922-FB5FF4BD43D6}"/>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6459FF6A-6C9C-A2B0-5636-070E491760EC}"/>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3449BC3F-42E8-88B4-140A-8647C177DE3B}"/>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B0C272F7-D5F4-5E97-B7AB-A00B490D0A6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A08D7EB0-AEA7-3EAA-4FB3-9F370BC59E8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410ED1E3-61C4-8BF8-A043-2CF078E1DDAC}"/>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256EF3E2-32C9-C814-827F-D523C3B861C4}"/>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FE6514D3-59EE-0DF2-0B36-985A8C5C47C6}"/>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F46ADFB8-FD12-A217-92D6-FE3678AFDC32}"/>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4397E7DB-C971-749A-3F72-8D09EEC7C6D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08FD739B-676C-B404-14E8-73A7050CA6B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734D7B00-D6FE-6875-0583-8F439CDBBFD9}"/>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415EFECE-2133-7255-994D-3A099A017A40}"/>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66B9911C-29DE-CDB7-97BF-A0C0CED4C152}"/>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F88A8A1A-F1A6-F4AE-4A38-2A4CA6F47397}"/>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90474B0F-03E5-D9B0-FC8F-04F3F17A840E}"/>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0C801706-53E6-CEEB-9EB4-5597A35AC79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F449A222-537E-30ED-6737-E60A3416164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4F31230C-9C09-348B-624C-B251891C25CE}"/>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8452964D-5178-934D-FD0B-E406DBCE29F4}"/>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CA5758A4-5F21-F9B6-50DC-5CEE9D4C28D5}"/>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CD3A1F23-8558-BF3D-8FD5-3FDE6682DE41}"/>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1187E87A-75E1-6E51-982B-C721A1EEFA9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A8C08C34-834B-7DE5-5A21-35E75FF2BC7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C0472707-1429-436F-0F35-41015F5A2519}"/>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87923267-C25F-91BD-4780-FE40F6A886FC}"/>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1D57B88A-7FCA-D7C7-6606-02EF7A9EEAC8}"/>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99348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D5FC69C7-FD7D-BE47-4DC2-51CFCD5D3E2B}"/>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405472BD-51B4-3E70-20F7-C6FD8BB398C6}"/>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65517B39-CAE5-3A91-057F-0E2B3F517475}"/>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5DBA941E-3596-3CDA-AA4A-CCE30879FCF2}"/>
              </a:ext>
            </a:extLst>
          </p:cNvPr>
          <p:cNvGrpSpPr/>
          <p:nvPr/>
        </p:nvGrpSpPr>
        <p:grpSpPr>
          <a:xfrm>
            <a:off x="-22936200" y="2367162"/>
            <a:ext cx="100091822" cy="7009117"/>
            <a:chOff x="2871475" y="2367162"/>
            <a:chExt cx="100091822" cy="7009117"/>
          </a:xfrm>
        </p:grpSpPr>
        <p:grpSp>
          <p:nvGrpSpPr>
            <p:cNvPr id="2" name="Group 2">
              <a:extLst>
                <a:ext uri="{FF2B5EF4-FFF2-40B4-BE49-F238E27FC236}">
                  <a16:creationId xmlns:a16="http://schemas.microsoft.com/office/drawing/2014/main" id="{893B03C1-3CD8-4C99-27E2-315B960C7DE0}"/>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1D95A539-FDAA-0C3A-1209-2EEAB5B9509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7FB7358B-6F09-9349-D54B-7DFFE661759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39424103-F3B6-B73E-2159-B59E47289A82}"/>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A1CFE904-D35C-48DE-00C0-60E52FF65753}"/>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3A6D076C-DB32-C50A-EFA0-5E03735920BF}"/>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58C2FC5D-8E7C-F7ED-536D-1C361FE3138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577F91A9-B3AB-C44A-0DB2-B620242814E5}"/>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5A9BFF74-DAF2-D410-AED3-FF6F1366ABFD}"/>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C330E629-FEEC-FAF6-15DB-067E81F2A8B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14D12AFE-2DA1-9A4C-E81F-4A84AE0D70E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8400733A-AC18-51CF-FF1B-380A984A5BA6}"/>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3C72B4D0-EABE-8A38-A250-079701772B9F}"/>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EACA5C7A-3D88-A7B2-D6D8-305BAB6C2A89}"/>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1D76CF7C-CF6B-54D5-B939-0A3C03C23827}"/>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DEAB155D-71E2-F95F-80DE-A2EB60774A29}"/>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91B309EF-B91D-0857-B90B-660742D906DA}"/>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74641385-6501-BE23-09DF-6F702EDB6705}"/>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46380D5B-3731-3FFE-25B2-7E423E67C10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814B0116-8A59-A0ED-2A81-643BA18E361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8321F787-4D90-8FBE-C086-6951B9B85E91}"/>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C839BF27-5F1C-C5FF-B33E-6B0B208E20F5}"/>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29616485-584B-FBE1-9BBA-9CE68B43BE17}"/>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63B48EFA-5740-79C4-2202-FF8990690C92}"/>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DEA18E25-F746-8447-E319-FBAA633956AF}"/>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33592EC0-F59E-9A49-C5CD-DD75281AA2B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FF9354D6-F5A7-6E51-9591-BF7FF7E3017B}"/>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C5A34421-FB49-26CF-E92C-57F64F3EF776}"/>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EBA2B800-AB10-0D3F-6284-2EED0E977A8D}"/>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188302E3-A6CA-66A1-FBA5-9C23325AA4FC}"/>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64B83408-467C-32F6-F2B6-D1C14644AF0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E0E15364-60D9-6A57-600F-C7A15FD6C3D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8B0A69C3-76BE-3999-85F5-8D5CA9E71CE5}"/>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76C0CB26-B344-3562-B527-143DD660BFB8}"/>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0A18A142-CE7E-D3CC-BE32-D350D5047344}"/>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B14FBADF-C66E-A0CB-40F6-DA30C116095E}"/>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EFE62D5B-B546-9199-4C6B-C0BADC70641D}"/>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463695ED-AA1B-372B-F2E5-C9053A626C5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F3367301-46C4-4335-0CBB-7ADB72F8E62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EC6603AD-7343-EA03-9C46-9ABA6E1551A2}"/>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1ED09D7A-E39E-3C0F-8812-ABDB0FA7657A}"/>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974052ED-1163-DBEE-57C6-F6F1B07848CB}"/>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66A19300-A23C-7C23-A5A7-884ED77B15C5}"/>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1A8A8D39-B34B-F3A4-91D7-1F03759896C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6BF59F80-0A75-110F-A0BF-12A1C64C418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33FD9FA9-61C1-C1F2-6D80-0F501783152E}"/>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BC4C7789-A7F5-CDE0-FF02-76882A5E3BC1}"/>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6768C56D-77F4-AAC5-7C74-2465F2D5BE46}"/>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5098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D72538C2-04A5-41AB-F853-F7460943FBD9}"/>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B4A5F3EE-0467-A343-F448-394A2C944D04}"/>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FDD9F926-C2DB-5330-66FC-6FEA934813CC}"/>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A6BDF766-565D-61AA-5B33-E802C0DD70BD}"/>
              </a:ext>
            </a:extLst>
          </p:cNvPr>
          <p:cNvGrpSpPr/>
          <p:nvPr/>
        </p:nvGrpSpPr>
        <p:grpSpPr>
          <a:xfrm>
            <a:off x="-35737800" y="2367162"/>
            <a:ext cx="100091822" cy="7009117"/>
            <a:chOff x="2871475" y="2367162"/>
            <a:chExt cx="100091822" cy="7009117"/>
          </a:xfrm>
        </p:grpSpPr>
        <p:grpSp>
          <p:nvGrpSpPr>
            <p:cNvPr id="2" name="Group 2">
              <a:extLst>
                <a:ext uri="{FF2B5EF4-FFF2-40B4-BE49-F238E27FC236}">
                  <a16:creationId xmlns:a16="http://schemas.microsoft.com/office/drawing/2014/main" id="{BE12E376-D256-022E-3E9D-9133A5B94E8F}"/>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2B1A10E1-3574-B641-CF0C-1720551B560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4" name="TextBox 4">
                <a:extLst>
                  <a:ext uri="{FF2B5EF4-FFF2-40B4-BE49-F238E27FC236}">
                    <a16:creationId xmlns:a16="http://schemas.microsoft.com/office/drawing/2014/main" id="{BB3E06EB-4AD3-2851-D122-08A9D55B9E2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a:extLst>
                <a:ext uri="{FF2B5EF4-FFF2-40B4-BE49-F238E27FC236}">
                  <a16:creationId xmlns:a16="http://schemas.microsoft.com/office/drawing/2014/main" id="{985DE7CD-ACA8-D67D-5867-723BB4409E36}"/>
                </a:ext>
              </a:extLst>
            </p:cNvPr>
            <p:cNvSpPr/>
            <p:nvPr/>
          </p:nvSpPr>
          <p:spPr>
            <a:xfrm>
              <a:off x="5943600" y="3101829"/>
              <a:ext cx="4297585"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1DD9A061-DD2E-3372-0821-5ED6423B8118}"/>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88D1CF47-634B-48AE-C13E-C780E7DD9A6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txBody>
              <a:bodyPr/>
              <a:lstStyle/>
              <a:p>
                <a:endParaRPr lang="fr-FR"/>
              </a:p>
            </p:txBody>
          </p:sp>
          <p:sp>
            <p:nvSpPr>
              <p:cNvPr id="8" name="TextBox 8">
                <a:extLst>
                  <a:ext uri="{FF2B5EF4-FFF2-40B4-BE49-F238E27FC236}">
                    <a16:creationId xmlns:a16="http://schemas.microsoft.com/office/drawing/2014/main" id="{6719E16B-BC0F-D0B1-4F29-A6AC7CB86D61}"/>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a:extLst>
                <a:ext uri="{FF2B5EF4-FFF2-40B4-BE49-F238E27FC236}">
                  <a16:creationId xmlns:a16="http://schemas.microsoft.com/office/drawing/2014/main" id="{42E5C13E-16D7-4C5E-DB45-3CADBB5E60C4}"/>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232EC290-3499-1EF4-EE34-4619EE4373FD}"/>
                </a:ext>
              </a:extLst>
            </p:cNvPr>
            <p:cNvGrpSpPr/>
            <p:nvPr/>
          </p:nvGrpSpPr>
          <p:grpSpPr>
            <a:xfrm>
              <a:off x="28471161" y="2367162"/>
              <a:ext cx="9853925" cy="6426664"/>
              <a:chOff x="0" y="0"/>
              <a:chExt cx="1418473" cy="1692619"/>
            </a:xfrm>
          </p:grpSpPr>
          <p:sp>
            <p:nvSpPr>
              <p:cNvPr id="11" name="Freeform 11">
                <a:extLst>
                  <a:ext uri="{FF2B5EF4-FFF2-40B4-BE49-F238E27FC236}">
                    <a16:creationId xmlns:a16="http://schemas.microsoft.com/office/drawing/2014/main" id="{EBB41A0E-8AAB-5D7C-5E46-B185527001C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12" name="TextBox 12">
                <a:extLst>
                  <a:ext uri="{FF2B5EF4-FFF2-40B4-BE49-F238E27FC236}">
                    <a16:creationId xmlns:a16="http://schemas.microsoft.com/office/drawing/2014/main" id="{F7B33868-D155-CC93-CA24-5D5E6F9FB08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a:extLst>
                <a:ext uri="{FF2B5EF4-FFF2-40B4-BE49-F238E27FC236}">
                  <a16:creationId xmlns:a16="http://schemas.microsoft.com/office/drawing/2014/main" id="{134D6C0F-CFB8-E5D0-60D9-D97F35745758}"/>
                </a:ext>
              </a:extLst>
            </p:cNvPr>
            <p:cNvSpPr/>
            <p:nvPr/>
          </p:nvSpPr>
          <p:spPr>
            <a:xfrm>
              <a:off x="30050716" y="2998930"/>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570E86C5-A105-87A1-DBE5-0E8F261E0F37}"/>
                </a:ext>
              </a:extLst>
            </p:cNvPr>
            <p:cNvSpPr txBox="1"/>
            <p:nvPr/>
          </p:nvSpPr>
          <p:spPr>
            <a:xfrm>
              <a:off x="3013415"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18EBA5D7-88B7-7258-4BAB-1CBC0B5A49CC}"/>
                </a:ext>
              </a:extLst>
            </p:cNvPr>
            <p:cNvSpPr txBox="1"/>
            <p:nvPr/>
          </p:nvSpPr>
          <p:spPr>
            <a:xfrm>
              <a:off x="15931012"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avec la date, le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combinaisons à prévoir, ainsi que les informations en promotion.</a:t>
              </a:r>
              <a:endParaRPr lang="en-US" sz="24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803D714B-9BF7-48F8-C008-59941965C326}"/>
                </a:ext>
              </a:extLst>
            </p:cNvPr>
            <p:cNvSpPr txBox="1"/>
            <p:nvPr/>
          </p:nvSpPr>
          <p:spPr>
            <a:xfrm>
              <a:off x="15813258" y="558049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C235C671-E0E1-07FA-1D8B-70D48E6ED724}"/>
                </a:ext>
              </a:extLst>
            </p:cNvPr>
            <p:cNvSpPr txBox="1"/>
            <p:nvPr/>
          </p:nvSpPr>
          <p:spPr>
            <a:xfrm>
              <a:off x="28613100" y="6133234"/>
              <a:ext cx="8226628" cy="1519775"/>
            </a:xfrm>
            <a:prstGeom prst="rect">
              <a:avLst/>
            </a:prstGeom>
          </p:spPr>
          <p:txBody>
            <a:bodyPr wrap="square" lIns="0" tIns="0" rIns="0" bIns="0" rtlCol="0" anchor="t">
              <a:spAutoFit/>
            </a:bodyPr>
            <a:lstStyle/>
            <a:p>
              <a:pPr marL="259080" lvl="1">
                <a:lnSpc>
                  <a:spcPts val="4079"/>
                </a:lnSpc>
              </a:pPr>
              <a:r>
                <a:rPr lang="fr-FR" sz="2400">
                  <a:latin typeface="Quicksand"/>
                  <a:ea typeface="Quicksand"/>
                  <a:cs typeface="Quicksand"/>
                  <a:sym typeface="Quicksand"/>
                </a:rPr>
                <a:t>Nombre de transactions de vente pour chaque date, store_nbr combinaison. Inclus uniquement pour la période des données d’entraînement.</a:t>
              </a:r>
              <a:endParaRPr lang="en-US" sz="24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C9135E28-47B2-AA6F-9F00-DBAD15733788}"/>
                </a:ext>
              </a:extLst>
            </p:cNvPr>
            <p:cNvSpPr txBox="1"/>
            <p:nvPr/>
          </p:nvSpPr>
          <p:spPr>
            <a:xfrm>
              <a:off x="28613100" y="5461386"/>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74BC9123-ABE8-CFF2-A3D6-B238BABCAD4E}"/>
                </a:ext>
              </a:extLst>
            </p:cNvPr>
            <p:cNvGrpSpPr/>
            <p:nvPr/>
          </p:nvGrpSpPr>
          <p:grpSpPr>
            <a:xfrm>
              <a:off x="41910000" y="2456695"/>
              <a:ext cx="9853925" cy="6426664"/>
              <a:chOff x="0" y="0"/>
              <a:chExt cx="1418473" cy="1692619"/>
            </a:xfrm>
          </p:grpSpPr>
          <p:sp>
            <p:nvSpPr>
              <p:cNvPr id="23" name="Freeform 11">
                <a:extLst>
                  <a:ext uri="{FF2B5EF4-FFF2-40B4-BE49-F238E27FC236}">
                    <a16:creationId xmlns:a16="http://schemas.microsoft.com/office/drawing/2014/main" id="{E7FE8E99-C006-364A-A635-E8EB24DBCB1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24" name="TextBox 12">
                <a:extLst>
                  <a:ext uri="{FF2B5EF4-FFF2-40B4-BE49-F238E27FC236}">
                    <a16:creationId xmlns:a16="http://schemas.microsoft.com/office/drawing/2014/main" id="{FABD5EB5-6DB6-E25B-C67B-18F2366AF35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a:extLst>
                <a:ext uri="{FF2B5EF4-FFF2-40B4-BE49-F238E27FC236}">
                  <a16:creationId xmlns:a16="http://schemas.microsoft.com/office/drawing/2014/main" id="{5112D534-C00F-984E-D15E-FD2614B6FA5D}"/>
                </a:ext>
              </a:extLst>
            </p:cNvPr>
            <p:cNvSpPr/>
            <p:nvPr/>
          </p:nvSpPr>
          <p:spPr>
            <a:xfrm>
              <a:off x="43489555" y="3088463"/>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26" name="TextBox 19">
              <a:extLst>
                <a:ext uri="{FF2B5EF4-FFF2-40B4-BE49-F238E27FC236}">
                  <a16:creationId xmlns:a16="http://schemas.microsoft.com/office/drawing/2014/main" id="{0B387405-1349-6296-20C7-C20FA4F77648}"/>
                </a:ext>
              </a:extLst>
            </p:cNvPr>
            <p:cNvSpPr txBox="1"/>
            <p:nvPr/>
          </p:nvSpPr>
          <p:spPr>
            <a:xfrm>
              <a:off x="41910000" y="6179160"/>
              <a:ext cx="8226628"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Stockez les métadonnées, y compris la ville, l’état, le type et le cluster.</a:t>
              </a:r>
              <a:endParaRPr lang="en-US" sz="24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3B168CB5-2E31-2A51-291A-E071777D8344}"/>
                </a:ext>
              </a:extLst>
            </p:cNvPr>
            <p:cNvSpPr txBox="1"/>
            <p:nvPr/>
          </p:nvSpPr>
          <p:spPr>
            <a:xfrm>
              <a:off x="42051939" y="5550919"/>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D61F761D-8479-E86D-5AC2-21CD7D43AB7B}"/>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65B16D43-EAD5-DF02-6B9A-5999928D986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4AEEAF7D-9780-7F41-8B17-ACA74BFC488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a:extLst>
                <a:ext uri="{FF2B5EF4-FFF2-40B4-BE49-F238E27FC236}">
                  <a16:creationId xmlns:a16="http://schemas.microsoft.com/office/drawing/2014/main" id="{0BFCAB43-1E86-C476-1770-B5691E7A6FE4}"/>
                </a:ext>
              </a:extLst>
            </p:cNvPr>
            <p:cNvSpPr/>
            <p:nvPr/>
          </p:nvSpPr>
          <p:spPr>
            <a:xfrm>
              <a:off x="56289398" y="3239211"/>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379715F6-3CA9-7A2B-EFB2-16928BE3B6A1}"/>
                </a:ext>
              </a:extLst>
            </p:cNvPr>
            <p:cNvSpPr txBox="1"/>
            <p:nvPr/>
          </p:nvSpPr>
          <p:spPr>
            <a:xfrm>
              <a:off x="54851782" y="6373515"/>
              <a:ext cx="8226628" cy="369332"/>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2400" b="0" i="0" u="none" strike="noStrike" cap="none" normalizeH="0" baseline="0" dirty="0">
                  <a:ln>
                    <a:noFill/>
                  </a:ln>
                  <a:effectLst/>
                  <a:latin typeface="Quicksand" panose="020B0604020202020204" charset="0"/>
                </a:rPr>
                <a:t>Item </a:t>
              </a:r>
              <a:r>
                <a:rPr kumimoji="0" lang="fr-FR" altLang="fr-FR" sz="2400" b="0" i="0" u="none" strike="noStrike" cap="none" normalizeH="0" baseline="0" dirty="0" err="1">
                  <a:ln>
                    <a:noFill/>
                  </a:ln>
                  <a:effectLst/>
                  <a:latin typeface="Quicksand" panose="020B0604020202020204" charset="0"/>
                </a:rPr>
                <a:t>metadata</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including</a:t>
              </a:r>
              <a:r>
                <a:rPr kumimoji="0" lang="fr-FR" altLang="fr-FR" sz="2400" b="0" i="0" u="none" strike="noStrike" cap="none" normalizeH="0" baseline="0" dirty="0">
                  <a:ln>
                    <a:noFill/>
                  </a:ln>
                  <a:effectLst/>
                  <a:latin typeface="Quicksand" panose="020B0604020202020204" charset="0"/>
                </a:rPr>
                <a:t> </a:t>
              </a:r>
              <a:r>
                <a:rPr kumimoji="0" lang="fr-FR" altLang="fr-FR" sz="2400" b="0" i="0" u="none" strike="noStrike" cap="none" normalizeH="0" baseline="0" dirty="0" err="1">
                  <a:ln>
                    <a:noFill/>
                  </a:ln>
                  <a:effectLst/>
                  <a:latin typeface="Quicksand" panose="020B0604020202020204" charset="0"/>
                </a:rPr>
                <a:t>family</a:t>
              </a:r>
              <a:r>
                <a:rPr kumimoji="0" lang="fr-FR" altLang="fr-FR" sz="2400" b="0" i="0" u="none" strike="noStrike" cap="none" normalizeH="0" baseline="0" dirty="0">
                  <a:ln>
                    <a:noFill/>
                  </a:ln>
                  <a:effectLst/>
                  <a:latin typeface="Quicksand" panose="020B0604020202020204" charset="0"/>
                </a:rPr>
                <a:t>, class, and </a:t>
              </a:r>
              <a:r>
                <a:rPr kumimoji="0" lang="fr-FR" altLang="fr-FR" sz="2400" b="0" i="0" u="none" strike="noStrike" cap="none" normalizeH="0" baseline="0" dirty="0" err="1">
                  <a:ln>
                    <a:noFill/>
                  </a:ln>
                  <a:effectLst/>
                  <a:latin typeface="Quicksand" panose="020B0604020202020204" charset="0"/>
                </a:rPr>
                <a:t>perishable</a:t>
              </a:r>
              <a:r>
                <a:rPr kumimoji="0" lang="fr-FR" altLang="fr-FR" sz="2400" b="0" i="0" u="none" strike="noStrike" cap="none" normalizeH="0" baseline="0" dirty="0">
                  <a:ln>
                    <a:noFill/>
                  </a:ln>
                  <a:effectLst/>
                  <a:latin typeface="Quicksand" panose="020B0604020202020204" charset="0"/>
                </a:rPr>
                <a:t>.</a:t>
              </a:r>
            </a:p>
          </p:txBody>
        </p:sp>
        <p:sp>
          <p:nvSpPr>
            <p:cNvPr id="33" name="TextBox 20">
              <a:extLst>
                <a:ext uri="{FF2B5EF4-FFF2-40B4-BE49-F238E27FC236}">
                  <a16:creationId xmlns:a16="http://schemas.microsoft.com/office/drawing/2014/main" id="{2773C11D-113A-EDDA-8328-AEEFE8513592}"/>
                </a:ext>
              </a:extLst>
            </p:cNvPr>
            <p:cNvSpPr txBox="1"/>
            <p:nvPr/>
          </p:nvSpPr>
          <p:spPr>
            <a:xfrm>
              <a:off x="54851782" y="5701667"/>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F958F100-4ADC-882A-5375-C260097C7BAC}"/>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AD21086A-5B75-8EBC-1369-5F3847555B6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6" name="TextBox 12">
                <a:extLst>
                  <a:ext uri="{FF2B5EF4-FFF2-40B4-BE49-F238E27FC236}">
                    <a16:creationId xmlns:a16="http://schemas.microsoft.com/office/drawing/2014/main" id="{3C8AD054-D547-6889-6AE5-5A21211EED7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a:extLst>
                <a:ext uri="{FF2B5EF4-FFF2-40B4-BE49-F238E27FC236}">
                  <a16:creationId xmlns:a16="http://schemas.microsoft.com/office/drawing/2014/main" id="{5099002C-3FE1-F1D7-DFE1-A5811FA6F464}"/>
                </a:ext>
              </a:extLst>
            </p:cNvPr>
            <p:cNvSpPr/>
            <p:nvPr/>
          </p:nvSpPr>
          <p:spPr>
            <a:xfrm>
              <a:off x="69089241" y="3389959"/>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06F06441-99F8-4B5B-BCDC-6BE65520F4A0}"/>
                </a:ext>
              </a:extLst>
            </p:cNvPr>
            <p:cNvSpPr txBox="1"/>
            <p:nvPr/>
          </p:nvSpPr>
          <p:spPr>
            <a:xfrm>
              <a:off x="67651625" y="6524263"/>
              <a:ext cx="8226628" cy="1846659"/>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Prix quotidien du pétrole qui inclut les valeurs pendant la période des données d’entraînement et d’essai. (L’Équateur est un pays dépendant du pétrole et sa santé économique est très vulnérable aux chocs des prix du pétrole.)</a:t>
              </a:r>
              <a:endParaRPr lang="en-US" sz="2400" b="0" i="0" dirty="0">
                <a:effectLst/>
                <a:latin typeface="Quicksand" panose="020B0604020202020204" charset="0"/>
              </a:endParaRPr>
            </a:p>
          </p:txBody>
        </p:sp>
        <p:sp>
          <p:nvSpPr>
            <p:cNvPr id="39" name="TextBox 20">
              <a:extLst>
                <a:ext uri="{FF2B5EF4-FFF2-40B4-BE49-F238E27FC236}">
                  <a16:creationId xmlns:a16="http://schemas.microsoft.com/office/drawing/2014/main" id="{39ECA063-C46A-0D8F-969E-E4A83FAB3956}"/>
                </a:ext>
              </a:extLst>
            </p:cNvPr>
            <p:cNvSpPr txBox="1"/>
            <p:nvPr/>
          </p:nvSpPr>
          <p:spPr>
            <a:xfrm>
              <a:off x="67651625" y="5852415"/>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23BDB92D-580D-5822-D596-25EF24FDE25C}"/>
                </a:ext>
              </a:extLst>
            </p:cNvPr>
            <p:cNvSpPr txBox="1"/>
            <p:nvPr/>
          </p:nvSpPr>
          <p:spPr>
            <a:xfrm>
              <a:off x="3131169" y="6083055"/>
              <a:ext cx="9334537" cy="993990"/>
            </a:xfrm>
            <a:prstGeom prst="rect">
              <a:avLst/>
            </a:prstGeom>
          </p:spPr>
          <p:txBody>
            <a:bodyPr wrap="square" lIns="0" tIns="0" rIns="0" bIns="0" rtlCol="0" anchor="t">
              <a:spAutoFit/>
            </a:bodyPr>
            <a:lstStyle/>
            <a:p>
              <a:pPr marL="259080" lvl="1">
                <a:lnSpc>
                  <a:spcPts val="4079"/>
                </a:lnSpc>
              </a:pPr>
              <a:r>
                <a:rPr lang="fr-FR" sz="2400" dirty="0">
                  <a:latin typeface="Quicksand"/>
                  <a:ea typeface="Quicksand"/>
                  <a:cs typeface="Quicksand"/>
                  <a:sym typeface="Quicksand"/>
                </a:rPr>
                <a:t>qui inclut le </a:t>
              </a:r>
              <a:r>
                <a:rPr lang="fr-FR" sz="2400" b="1" dirty="0" err="1">
                  <a:latin typeface="Quicksand"/>
                  <a:ea typeface="Quicksand"/>
                  <a:cs typeface="Quicksand"/>
                  <a:sym typeface="Quicksand"/>
                </a:rPr>
                <a:t>unit_sales</a:t>
              </a:r>
              <a:r>
                <a:rPr lang="fr-FR" sz="2400" b="1" dirty="0">
                  <a:latin typeface="Quicksand"/>
                  <a:ea typeface="Quicksand"/>
                  <a:cs typeface="Quicksand"/>
                  <a:sym typeface="Quicksand"/>
                </a:rPr>
                <a:t> </a:t>
              </a:r>
              <a:r>
                <a:rPr lang="fr-FR" sz="2400" dirty="0">
                  <a:latin typeface="Quicksand"/>
                  <a:ea typeface="Quicksand"/>
                  <a:cs typeface="Quicksand"/>
                  <a:sym typeface="Quicksand"/>
                </a:rPr>
                <a:t>par </a:t>
              </a:r>
              <a:r>
                <a:rPr lang="fr-FR" sz="2400" b="1" dirty="0">
                  <a:latin typeface="Quicksand"/>
                  <a:ea typeface="Quicksand"/>
                  <a:cs typeface="Quicksand"/>
                  <a:sym typeface="Quicksand"/>
                </a:rPr>
                <a:t>date</a:t>
              </a:r>
              <a:r>
                <a:rPr lang="fr-FR" sz="2400" dirty="0">
                  <a:latin typeface="Quicksand"/>
                  <a:ea typeface="Quicksand"/>
                  <a:cs typeface="Quicksand"/>
                  <a:sym typeface="Quicksand"/>
                </a:rPr>
                <a:t>, </a:t>
              </a:r>
              <a:r>
                <a:rPr lang="fr-FR" sz="2400" dirty="0" err="1">
                  <a:latin typeface="Quicksand"/>
                  <a:ea typeface="Quicksand"/>
                  <a:cs typeface="Quicksand"/>
                  <a:sym typeface="Quicksand"/>
                </a:rPr>
                <a:t>store_nbr</a:t>
              </a:r>
              <a:r>
                <a:rPr lang="fr-FR" sz="2400" dirty="0">
                  <a:latin typeface="Quicksand"/>
                  <a:ea typeface="Quicksand"/>
                  <a:cs typeface="Quicksand"/>
                  <a:sym typeface="Quicksand"/>
                </a:rPr>
                <a:t> et </a:t>
              </a:r>
              <a:r>
                <a:rPr lang="fr-FR" sz="2400" dirty="0" err="1">
                  <a:latin typeface="Quicksand"/>
                  <a:ea typeface="Quicksand"/>
                  <a:cs typeface="Quicksand"/>
                  <a:sym typeface="Quicksand"/>
                </a:rPr>
                <a:t>item_nbr</a:t>
              </a:r>
              <a:r>
                <a:rPr lang="fr-FR" sz="2400" dirty="0">
                  <a:latin typeface="Quicksand"/>
                  <a:ea typeface="Quicksand"/>
                  <a:cs typeface="Quicksand"/>
                  <a:sym typeface="Quicksand"/>
                </a:rPr>
                <a:t> ainsi qu’un ID unique pour étiqueter les lignes</a:t>
              </a:r>
              <a:endParaRPr lang="en-US" sz="24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B2554960-CF55-9DAD-8CAC-5C342B387D70}"/>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5B3FFB59-9D49-8B67-F0CE-CC502BA2ABD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52" name="TextBox 12">
                <a:extLst>
                  <a:ext uri="{FF2B5EF4-FFF2-40B4-BE49-F238E27FC236}">
                    <a16:creationId xmlns:a16="http://schemas.microsoft.com/office/drawing/2014/main" id="{61256911-10BC-A0C8-B16B-202A85D1E58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a:extLst>
                <a:ext uri="{FF2B5EF4-FFF2-40B4-BE49-F238E27FC236}">
                  <a16:creationId xmlns:a16="http://schemas.microsoft.com/office/drawing/2014/main" id="{EFF1A950-CE55-EB42-591C-4DC29703C1AC}"/>
                </a:ext>
              </a:extLst>
            </p:cNvPr>
            <p:cNvSpPr/>
            <p:nvPr/>
          </p:nvSpPr>
          <p:spPr>
            <a:xfrm>
              <a:off x="82008692" y="3348678"/>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C0923992-1B49-89FE-BA21-F01A653538CF}"/>
                </a:ext>
              </a:extLst>
            </p:cNvPr>
            <p:cNvSpPr txBox="1"/>
            <p:nvPr/>
          </p:nvSpPr>
          <p:spPr>
            <a:xfrm>
              <a:off x="80571076" y="6482982"/>
              <a:ext cx="8226628" cy="738664"/>
            </a:xfrm>
            <a:prstGeom prst="rect">
              <a:avLst/>
            </a:prstGeom>
          </p:spPr>
          <p:txBody>
            <a:bodyPr wrap="square" lIns="0" tIns="0" rIns="0" bIns="0" rtlCol="0" anchor="t">
              <a:spAutoFit/>
            </a:bodyPr>
            <a:lstStyle/>
            <a:p>
              <a:pPr fontAlgn="base">
                <a:spcBef>
                  <a:spcPts val="600"/>
                </a:spcBef>
                <a:spcAft>
                  <a:spcPts val="600"/>
                </a:spcAft>
              </a:pPr>
              <a:r>
                <a:rPr lang="fr-FR" sz="2400" dirty="0">
                  <a:latin typeface="Quicksand" panose="020B0604020202020204" charset="0"/>
                </a:rPr>
                <a:t>Jours fériés et événements, avec métadonnées (description)</a:t>
              </a:r>
              <a:endParaRPr lang="en-US" sz="2400" dirty="0">
                <a:latin typeface="Quicksand" panose="020B0604020202020204" charset="0"/>
              </a:endParaRPr>
            </a:p>
          </p:txBody>
        </p:sp>
        <p:sp>
          <p:nvSpPr>
            <p:cNvPr id="55" name="TextBox 20">
              <a:extLst>
                <a:ext uri="{FF2B5EF4-FFF2-40B4-BE49-F238E27FC236}">
                  <a16:creationId xmlns:a16="http://schemas.microsoft.com/office/drawing/2014/main" id="{A8721BD1-4D85-2C1F-1335-A153959C3D16}"/>
                </a:ext>
              </a:extLst>
            </p:cNvPr>
            <p:cNvSpPr txBox="1"/>
            <p:nvPr/>
          </p:nvSpPr>
          <p:spPr>
            <a:xfrm>
              <a:off x="80571076" y="5811134"/>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holidays_events</a:t>
              </a:r>
              <a:endParaRPr lang="en-US" sz="2799"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55028FDB-69C7-517A-609C-CCED7478635A}"/>
                </a:ext>
              </a:extLst>
            </p:cNvPr>
            <p:cNvGrpSpPr/>
            <p:nvPr/>
          </p:nvGrpSpPr>
          <p:grpSpPr>
            <a:xfrm>
              <a:off x="93109372" y="2949615"/>
              <a:ext cx="9853925" cy="6426664"/>
              <a:chOff x="0" y="0"/>
              <a:chExt cx="1418473" cy="1692619"/>
            </a:xfrm>
          </p:grpSpPr>
          <p:sp>
            <p:nvSpPr>
              <p:cNvPr id="59" name="Freeform 11">
                <a:extLst>
                  <a:ext uri="{FF2B5EF4-FFF2-40B4-BE49-F238E27FC236}">
                    <a16:creationId xmlns:a16="http://schemas.microsoft.com/office/drawing/2014/main" id="{02527057-A40B-F80F-B00F-DD94A662C4D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60" name="TextBox 12">
                <a:extLst>
                  <a:ext uri="{FF2B5EF4-FFF2-40B4-BE49-F238E27FC236}">
                    <a16:creationId xmlns:a16="http://schemas.microsoft.com/office/drawing/2014/main" id="{88925421-649F-52B9-E245-D7AD80EF2944}"/>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a:extLst>
                <a:ext uri="{FF2B5EF4-FFF2-40B4-BE49-F238E27FC236}">
                  <a16:creationId xmlns:a16="http://schemas.microsoft.com/office/drawing/2014/main" id="{252D411B-E71A-6114-31CF-0AE9691462CA}"/>
                </a:ext>
              </a:extLst>
            </p:cNvPr>
            <p:cNvSpPr/>
            <p:nvPr/>
          </p:nvSpPr>
          <p:spPr>
            <a:xfrm>
              <a:off x="94808535" y="3540102"/>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2" name="TextBox 19">
              <a:extLst>
                <a:ext uri="{FF2B5EF4-FFF2-40B4-BE49-F238E27FC236}">
                  <a16:creationId xmlns:a16="http://schemas.microsoft.com/office/drawing/2014/main" id="{24EA6E5A-52F7-BCDE-60E1-86B9FC39AB6B}"/>
                </a:ext>
              </a:extLst>
            </p:cNvPr>
            <p:cNvSpPr txBox="1"/>
            <p:nvPr/>
          </p:nvSpPr>
          <p:spPr>
            <a:xfrm>
              <a:off x="93370919" y="6674406"/>
              <a:ext cx="8226628" cy="369332"/>
            </a:xfrm>
            <a:prstGeom prst="rect">
              <a:avLst/>
            </a:prstGeom>
          </p:spPr>
          <p:txBody>
            <a:bodyPr wrap="square" lIns="0" tIns="0" rIns="0" bIns="0" rtlCol="0" anchor="t">
              <a:spAutoFit/>
            </a:bodyPr>
            <a:lstStyle/>
            <a:p>
              <a:pPr fontAlgn="base">
                <a:spcBef>
                  <a:spcPts val="600"/>
                </a:spcBef>
                <a:spcAft>
                  <a:spcPts val="600"/>
                </a:spcAft>
              </a:pPr>
              <a:r>
                <a:rPr lang="en-US" sz="2400">
                  <a:latin typeface="Quicksand" panose="020B0604020202020204" charset="0"/>
                </a:rPr>
                <a:t>A sample submission file in the correct format.</a:t>
              </a:r>
              <a:endParaRPr lang="en-US" sz="2400" dirty="0">
                <a:latin typeface="Quicksand" panose="020B0604020202020204" charset="0"/>
              </a:endParaRPr>
            </a:p>
          </p:txBody>
        </p:sp>
        <p:sp>
          <p:nvSpPr>
            <p:cNvPr id="63" name="TextBox 20">
              <a:extLst>
                <a:ext uri="{FF2B5EF4-FFF2-40B4-BE49-F238E27FC236}">
                  <a16:creationId xmlns:a16="http://schemas.microsoft.com/office/drawing/2014/main" id="{2FB5ED96-F59A-F04B-6712-A5D7B1DFE860}"/>
                </a:ext>
              </a:extLst>
            </p:cNvPr>
            <p:cNvSpPr txBox="1"/>
            <p:nvPr/>
          </p:nvSpPr>
          <p:spPr>
            <a:xfrm>
              <a:off x="93370919" y="6002558"/>
              <a:ext cx="9334537" cy="461280"/>
            </a:xfrm>
            <a:prstGeom prst="rect">
              <a:avLst/>
            </a:prstGeom>
          </p:spPr>
          <p:txBody>
            <a:bodyPr wrap="square" lIns="0" tIns="0" rIns="0" bIns="0" rtlCol="0" anchor="t">
              <a:spAutoFit/>
            </a:bodyPr>
            <a:lstStyle/>
            <a:p>
              <a:pPr marL="0" lvl="0" indent="0" algn="l">
                <a:lnSpc>
                  <a:spcPts val="3919"/>
                </a:lnSpc>
                <a:spcBef>
                  <a:spcPct val="0"/>
                </a:spcBef>
              </a:pPr>
              <a:r>
                <a:rPr lang="en-US" sz="2799" b="1" dirty="0" err="1">
                  <a:solidFill>
                    <a:srgbClr val="0F4662"/>
                  </a:solidFill>
                  <a:latin typeface="Quicksand Bold"/>
                  <a:ea typeface="Quicksand Bold"/>
                  <a:cs typeface="Quicksand Bold"/>
                  <a:sym typeface="Quicksand Bold"/>
                </a:rPr>
                <a:t>sample_submission</a:t>
              </a:r>
              <a:endParaRPr lang="en-US" sz="2799"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302884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1349</TotalTime>
  <Words>1875</Words>
  <Application>Microsoft Office PowerPoint</Application>
  <PresentationFormat>Personnalisé</PresentationFormat>
  <Paragraphs>234</Paragraphs>
  <Slides>28</Slides>
  <Notes>7</Notes>
  <HiddenSlides>0</HiddenSlides>
  <MMClips>0</MMClips>
  <ScaleCrop>false</ScaleCrop>
  <HeadingPairs>
    <vt:vector size="8" baseType="variant">
      <vt:variant>
        <vt:lpstr>Polices utilisées</vt:lpstr>
      </vt:variant>
      <vt:variant>
        <vt:i4>8</vt:i4>
      </vt:variant>
      <vt:variant>
        <vt:lpstr>Thème</vt:lpstr>
      </vt:variant>
      <vt:variant>
        <vt:i4>1</vt:i4>
      </vt:variant>
      <vt:variant>
        <vt:lpstr>Serveurs OLE incorporés</vt:lpstr>
      </vt:variant>
      <vt:variant>
        <vt:i4>1</vt:i4>
      </vt:variant>
      <vt:variant>
        <vt:lpstr>Titres des diapositives</vt:lpstr>
      </vt:variant>
      <vt:variant>
        <vt:i4>28</vt:i4>
      </vt:variant>
    </vt:vector>
  </HeadingPairs>
  <TitlesOfParts>
    <vt:vector size="38" baseType="lpstr">
      <vt:lpstr>Cormorant Garamond Bold Italics</vt:lpstr>
      <vt:lpstr>Quicksand</vt:lpstr>
      <vt:lpstr>Calibri</vt:lpstr>
      <vt:lpstr>Arial</vt:lpstr>
      <vt:lpstr>Quicksand Bold</vt:lpstr>
      <vt:lpstr>Aptos</vt:lpstr>
      <vt:lpstr>Segoe UI Black</vt:lpstr>
      <vt:lpstr>Aptos Narrow</vt:lpstr>
      <vt:lpstr>Office Theme</vt:lpstr>
      <vt:lpstr>think-cell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HP</dc:creator>
  <cp:lastModifiedBy>Maty NDIONE</cp:lastModifiedBy>
  <cp:revision>71</cp:revision>
  <dcterms:created xsi:type="dcterms:W3CDTF">2006-08-16T00:00:00Z</dcterms:created>
  <dcterms:modified xsi:type="dcterms:W3CDTF">2024-12-20T17:24:51Z</dcterms:modified>
  <dc:identifier>DAGYU2HSlRw</dc:identifier>
</cp:coreProperties>
</file>